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49" r:id="rId2"/>
    <p:sldId id="440" r:id="rId3"/>
    <p:sldId id="493" r:id="rId4"/>
    <p:sldId id="459" r:id="rId5"/>
    <p:sldId id="302" r:id="rId6"/>
    <p:sldId id="379" r:id="rId7"/>
    <p:sldId id="434" r:id="rId8"/>
    <p:sldId id="456" r:id="rId9"/>
    <p:sldId id="382" r:id="rId10"/>
    <p:sldId id="457" r:id="rId11"/>
    <p:sldId id="460" r:id="rId12"/>
    <p:sldId id="461" r:id="rId13"/>
    <p:sldId id="458" r:id="rId14"/>
    <p:sldId id="371" r:id="rId15"/>
    <p:sldId id="463" r:id="rId16"/>
    <p:sldId id="487" r:id="rId17"/>
    <p:sldId id="488" r:id="rId18"/>
    <p:sldId id="489" r:id="rId19"/>
    <p:sldId id="494" r:id="rId20"/>
    <p:sldId id="464" r:id="rId21"/>
    <p:sldId id="441" r:id="rId22"/>
    <p:sldId id="466" r:id="rId23"/>
    <p:sldId id="467" r:id="rId24"/>
    <p:sldId id="413" r:id="rId25"/>
    <p:sldId id="416" r:id="rId26"/>
    <p:sldId id="469" r:id="rId27"/>
    <p:sldId id="470" r:id="rId28"/>
    <p:sldId id="472" r:id="rId29"/>
    <p:sldId id="480" r:id="rId30"/>
    <p:sldId id="481" r:id="rId31"/>
    <p:sldId id="483" r:id="rId32"/>
    <p:sldId id="482" r:id="rId33"/>
    <p:sldId id="490" r:id="rId34"/>
    <p:sldId id="485" r:id="rId35"/>
    <p:sldId id="495" r:id="rId36"/>
    <p:sldId id="491" r:id="rId37"/>
    <p:sldId id="423" r:id="rId38"/>
    <p:sldId id="478" r:id="rId39"/>
    <p:sldId id="477" r:id="rId40"/>
    <p:sldId id="438" r:id="rId41"/>
    <p:sldId id="333" r:id="rId42"/>
    <p:sldId id="338" r:id="rId43"/>
    <p:sldId id="492" r:id="rId44"/>
    <p:sldId id="445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03070"/>
    <a:srgbClr val="860000"/>
    <a:srgbClr val="009E47"/>
    <a:srgbClr val="A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30" autoAdjust="0"/>
    <p:restoredTop sz="76577" autoAdjust="0"/>
  </p:normalViewPr>
  <p:slideViewPr>
    <p:cSldViewPr>
      <p:cViewPr varScale="1">
        <p:scale>
          <a:sx n="65" d="100"/>
          <a:sy n="65" d="100"/>
        </p:scale>
        <p:origin x="-1400" y="-60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20C6F-3171-4469-9C8A-9B6D7CE84FDA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B2DB30-0CF7-479D-953C-80FD2FBA416A}" type="pres">
      <dgm:prSet presAssocID="{B5320C6F-3171-4469-9C8A-9B6D7CE84F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BE28D-340E-4918-A959-DE120B4CF46C}" type="presOf" srcId="{B5320C6F-3171-4469-9C8A-9B6D7CE84FDA}" destId="{B2B2DB30-0CF7-479D-953C-80FD2FBA416A}" srcOrd="0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CE32F-1D7C-461D-B312-E0176EDC66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E870B-FB10-468C-9F9D-40A164204C82}" type="pres">
      <dgm:prSet presAssocID="{70BCE32F-1D7C-461D-B312-E0176EDC66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6EBD45F-5C62-4EA1-8207-BAB6BB4C3B6E}" type="presOf" srcId="{70BCE32F-1D7C-461D-B312-E0176EDC6681}" destId="{560E870B-FB10-468C-9F9D-40A164204C82}" srcOrd="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5D28F-1420-48AB-B1E7-1ECCCDF8165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46668-1EB4-4A00-8B82-E0CAD682D460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Trình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bày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các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nguyên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tắc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khi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</a:t>
          </a:r>
        </a:p>
        <a:p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Băng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bó</a:t>
          </a:r>
          <a:r>
            <a: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?</a:t>
          </a:r>
          <a:endParaRPr lang="en-US" sz="3600" b="1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32EC782A-301E-4C47-B330-A9AD5181D1C9}" type="parTrans" cxnId="{55C236EB-9F94-456E-B55F-6D988C32ABD8}">
      <dgm:prSet/>
      <dgm:spPr/>
      <dgm:t>
        <a:bodyPr/>
        <a:lstStyle/>
        <a:p>
          <a:endParaRPr lang="en-US"/>
        </a:p>
      </dgm:t>
    </dgm:pt>
    <dgm:pt modelId="{C5A77B1B-23C8-454A-AE51-0AA1C6CE4A07}" type="sibTrans" cxnId="{55C236EB-9F94-456E-B55F-6D988C32ABD8}">
      <dgm:prSet/>
      <dgm:spPr/>
      <dgm:t>
        <a:bodyPr/>
        <a:lstStyle/>
        <a:p>
          <a:endParaRPr lang="en-US"/>
        </a:p>
      </dgm:t>
    </dgm:pt>
    <dgm:pt modelId="{FFF7CD6B-D4EC-4807-B9BC-814F1AF7F743}" type="pres">
      <dgm:prSet presAssocID="{94F5D28F-1420-48AB-B1E7-1ECCCDF816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3270D-A79B-4603-BF83-CC806C116026}" type="pres">
      <dgm:prSet presAssocID="{CC446668-1EB4-4A00-8B82-E0CAD682D460}" presName="node" presStyleLbl="node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C236EB-9F94-456E-B55F-6D988C32ABD8}" srcId="{94F5D28F-1420-48AB-B1E7-1ECCCDF81650}" destId="{CC446668-1EB4-4A00-8B82-E0CAD682D460}" srcOrd="0" destOrd="0" parTransId="{32EC782A-301E-4C47-B330-A9AD5181D1C9}" sibTransId="{C5A77B1B-23C8-454A-AE51-0AA1C6CE4A07}"/>
    <dgm:cxn modelId="{32420481-4D73-4B94-94BF-E1A20077FB49}" type="presOf" srcId="{CC446668-1EB4-4A00-8B82-E0CAD682D460}" destId="{9E03270D-A79B-4603-BF83-CC806C116026}" srcOrd="0" destOrd="0" presId="urn:microsoft.com/office/officeart/2005/8/layout/hList6"/>
    <dgm:cxn modelId="{98F6C02A-983C-425B-B478-A3ACCCCAC102}" type="presOf" srcId="{94F5D28F-1420-48AB-B1E7-1ECCCDF81650}" destId="{FFF7CD6B-D4EC-4807-B9BC-814F1AF7F743}" srcOrd="0" destOrd="0" presId="urn:microsoft.com/office/officeart/2005/8/layout/hList6"/>
    <dgm:cxn modelId="{AB41B83A-D05D-471A-B00C-AD83DE3262D2}" type="presParOf" srcId="{FFF7CD6B-D4EC-4807-B9BC-814F1AF7F743}" destId="{9E03270D-A79B-4603-BF83-CC806C116026}" srcOrd="0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65BD-FDF3-451F-9946-6DDCD89582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C138-5E6C-4DF7-B4A4-30518B7E1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66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95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. Oxy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oxy,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aseline="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3B96D-9C46-4366-BFD3-8D5F7F31799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Vết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máu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96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5148B-CF80-4B56-8BCE-4A369D253C7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bỏ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Dung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rửa</a:t>
            </a:r>
            <a:r>
              <a:rPr lang="en-US" baseline="0" dirty="0" smtClean="0"/>
              <a:t> VT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dirty="0" smtClean="0"/>
              <a:t>, </a:t>
            </a:r>
            <a:r>
              <a:rPr lang="en-US" dirty="0" err="1" smtClean="0"/>
              <a:t>gợi</a:t>
            </a:r>
            <a:r>
              <a:rPr lang="en-US" baseline="0" dirty="0" smtClean="0"/>
              <a:t> ý</a:t>
            </a:r>
            <a:endParaRPr lang="en-US" dirty="0" smtClean="0"/>
          </a:p>
          <a:p>
            <a:r>
              <a:rPr lang="en-US" dirty="0" smtClean="0"/>
              <a:t>SV </a:t>
            </a:r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96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dirty="0" smtClean="0"/>
              <a:t>, </a:t>
            </a:r>
            <a:r>
              <a:rPr lang="en-US" dirty="0" err="1" smtClean="0"/>
              <a:t>gợi</a:t>
            </a:r>
            <a:r>
              <a:rPr lang="en-US" baseline="0" dirty="0" smtClean="0"/>
              <a:t> ý</a:t>
            </a:r>
            <a:endParaRPr lang="en-US" dirty="0" smtClean="0"/>
          </a:p>
          <a:p>
            <a:r>
              <a:rPr lang="en-US" dirty="0" smtClean="0"/>
              <a:t>SV </a:t>
            </a:r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960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dirty="0" smtClean="0"/>
              <a:t>, </a:t>
            </a:r>
            <a:r>
              <a:rPr lang="en-US" dirty="0" err="1" smtClean="0"/>
              <a:t>gợi</a:t>
            </a:r>
            <a:r>
              <a:rPr lang="en-US" baseline="0" dirty="0" smtClean="0"/>
              <a:t> ý</a:t>
            </a:r>
            <a:endParaRPr lang="en-US" dirty="0" smtClean="0"/>
          </a:p>
          <a:p>
            <a:r>
              <a:rPr lang="en-US" dirty="0" smtClean="0"/>
              <a:t>SV </a:t>
            </a:r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960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960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78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62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phần</a:t>
            </a:r>
            <a:endParaRPr lang="en-US" baseline="0" dirty="0" smtClean="0"/>
          </a:p>
          <a:p>
            <a:r>
              <a:rPr lang="en-US" baseline="0" dirty="0" err="1" smtClean="0"/>
              <a:t>Phần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endParaRPr lang="en-US" baseline="0" dirty="0" smtClean="0"/>
          </a:p>
          <a:p>
            <a:r>
              <a:rPr lang="en-US" baseline="0" dirty="0" err="1" smtClean="0"/>
              <a:t>Phần</a:t>
            </a:r>
            <a:r>
              <a:rPr lang="en-US" baseline="0" dirty="0" smtClean="0"/>
              <a:t> 2: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3B96D-9C46-4366-BFD3-8D5F7F31799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95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9898-BF0B-452F-949E-F5EA7B9692BD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296-8EB9-4A83-9B7D-1FAD224A2D3F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8466-BBE2-41C9-A724-31A3582D4DBC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9261-1394-4555-BBA7-442818D6426F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6FA-0A51-4061-B6CE-B6B3D3D787F6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F226-3400-48E0-8742-40FCECF57D93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3468-9202-42B6-A194-39C56505978E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6450-3CC8-4EF4-B8BB-C6F944E0A899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1425-8828-4929-A6F1-5F01384B68BB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5394-349D-47D2-9264-649946AA2DBF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B5D4-5091-425D-900F-0F97A2661A12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5302-2A34-4896-B138-5BC89EBB2B39}" type="datetime1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pet\DDCS-%20Ch&#226;m\D&#7921;%20gi&#7901;\Bai%20gi&#7843;ng%20Ch&#226;m\SCVTPM,%20BB\B&#192;I%20GI&#7842;NG%2011114\B&#224;i%20gi&#7843;ng%20SCVT-BB\v1.mp4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pet\DDCS-%20Ch&#226;m\D&#7921;%20gi&#7901;\Bai%20gi&#7843;ng%20Ch&#226;m\SCVTPM,%20BB\B&#192;I%20GI&#7842;NG%2011114\B&#224;i%20gi&#7843;ng%20SCVT-BB\xo1.mp4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IMG_9385.MO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IMG_9393.MO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IMG_9386.MO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WFHS5392.MO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628650"/>
            <a:ext cx="8458200" cy="428625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6"/>
            <a:ext cx="9143999" cy="4572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2"/>
          <p:cNvSpPr>
            <a:spLocks noChangeArrowheads="1"/>
          </p:cNvSpPr>
          <p:nvPr/>
        </p:nvSpPr>
        <p:spPr bwMode="gray">
          <a:xfrm>
            <a:off x="838200" y="1"/>
            <a:ext cx="8153400" cy="622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MỤC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ĐÍCH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SƠ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CỨU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VẾT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THƯƠNG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38800" y="9144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13317" name="Rectangle 1"/>
          <p:cNvSpPr>
            <a:spLocks noGrp="1" noChangeArrowheads="1"/>
          </p:cNvSpPr>
          <p:nvPr>
            <p:ph idx="1"/>
          </p:nvPr>
        </p:nvSpPr>
        <p:spPr>
          <a:xfrm>
            <a:off x="228600" y="800100"/>
            <a:ext cx="5105400" cy="3108325"/>
          </a:xfrm>
        </p:spPr>
        <p:txBody>
          <a:bodyPr anchor="ctr">
            <a:spAutoFit/>
          </a:bodyPr>
          <a:lstStyle/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Duy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khuẩn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en-US" sz="28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/>
          <a:srcRect t="6190" r="18954" b="6190"/>
          <a:stretch>
            <a:fillRect/>
          </a:stretch>
        </p:blipFill>
        <p:spPr bwMode="auto">
          <a:xfrm>
            <a:off x="5562600" y="2628900"/>
            <a:ext cx="3429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971550"/>
            <a:ext cx="3505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MỤC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 descr="D:\ảnh\LOGO bach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00034" y="1071552"/>
            <a:ext cx="8143932" cy="2000264"/>
          </a:xfrm>
        </p:spPr>
        <p:txBody>
          <a:bodyPr>
            <a:noAutofit/>
          </a:bodyPr>
          <a:lstStyle/>
          <a:p>
            <a:pPr marL="876300" indent="-514350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2.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CHUNG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14282" y="785800"/>
            <a:ext cx="5143536" cy="364333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2860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28600" algn="l"/>
              </a:tabLst>
            </a:pP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28600" algn="l"/>
              </a:tabLst>
            </a:pP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40080" indent="-514350" algn="l">
              <a:spcBef>
                <a:spcPts val="0"/>
              </a:spcBef>
              <a:tabLst>
                <a:tab pos="228600" algn="l"/>
              </a:tabLst>
            </a:pP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76300" indent="-514350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76300" indent="-514350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785800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14942" y="3500444"/>
            <a:ext cx="12144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Mao </a:t>
            </a:r>
            <a:r>
              <a:rPr lang="en-US" b="1" dirty="0" err="1" smtClean="0"/>
              <a:t>mạch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8148" y="3500444"/>
            <a:ext cx="12858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3500444"/>
            <a:ext cx="1214446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2"/>
          <p:cNvSpPr>
            <a:spLocks noChangeArrowheads="1"/>
          </p:cNvSpPr>
          <p:nvPr/>
        </p:nvSpPr>
        <p:spPr bwMode="gray">
          <a:xfrm>
            <a:off x="838200" y="1"/>
            <a:ext cx="8153400" cy="622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MỤC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ĐÍCH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SƠ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CỨU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VẾT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THƯƠNG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38800" y="9144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2.1.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71802" y="2928940"/>
            <a:ext cx="2857520" cy="13799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NGUYÊN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TẮC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 3 </a:t>
            </a:r>
            <a:r>
              <a:rPr lang="en-US" sz="2400" b="1" dirty="0" err="1">
                <a:solidFill>
                  <a:schemeClr val="tx2"/>
                </a:solidFill>
              </a:rPr>
              <a:t>KHÔNG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714500"/>
            <a:ext cx="2286000" cy="8572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2"/>
                </a:solidFill>
              </a:rPr>
              <a:t>KHÔNG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ĐƯỢC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SÁT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KHUẨN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00400" y="1028700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2"/>
                </a:solidFill>
              </a:rPr>
              <a:t>KHÔNG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ĐƯỢC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THĂM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DÒ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b="1" dirty="0" err="1">
                <a:solidFill>
                  <a:schemeClr val="tx2"/>
                </a:solidFill>
              </a:rPr>
              <a:t>VẾT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THƯƠNG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24600" y="1771650"/>
            <a:ext cx="2438400" cy="800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2"/>
                </a:solidFill>
              </a:rPr>
              <a:t>KHÔNG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CỐ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LẤY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tx2"/>
                </a:solidFill>
              </a:rPr>
              <a:t>DỊ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VẬT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2757474" y="2243136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886993" y="2328063"/>
            <a:ext cx="10858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410205" y="2090735"/>
            <a:ext cx="74295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61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428596" y="2357436"/>
            <a:ext cx="8001056" cy="131445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gãy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52400" y="1500180"/>
            <a:ext cx="8991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6600" y="180343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772400" y="399791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501090" y="1928808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4546" y="1714494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809625" algn="l"/>
              </a:tabLst>
            </a:pP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3 </a:t>
            </a:r>
          </a:p>
        </p:txBody>
      </p:sp>
      <p:graphicFrame>
        <p:nvGraphicFramePr>
          <p:cNvPr id="16" name="Content Placeholder 10"/>
          <p:cNvGraphicFramePr>
            <a:graphicFrameLocks/>
          </p:cNvGraphicFramePr>
          <p:nvPr/>
        </p:nvGraphicFramePr>
        <p:xfrm>
          <a:off x="152400" y="714362"/>
          <a:ext cx="8991600" cy="435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7"/>
                <a:gridCol w="2267447"/>
                <a:gridCol w="3496561"/>
                <a:gridCol w="2758465"/>
              </a:tblGrid>
              <a:tr h="32999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19315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  <a:tabLst>
                          <a:tab pos="288925" algn="l"/>
                        </a:tabLst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  <a:tabLst>
                          <a:tab pos="288925" algn="l"/>
                        </a:tabLst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Char char="Ø"/>
                        <a:tabLst>
                          <a:tab pos="288925" algn="l"/>
                        </a:tabLst>
                      </a:pP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gạc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  <a:tabLst>
                          <a:tab pos="288925" algn="l"/>
                        </a:tabLst>
                      </a:pP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42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dò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dõi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NB,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21" name="Picture 12" descr="C:\Users\HP\Desktop\Ảnh bài giảng\rua-vet-thuong-TTM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071552"/>
            <a:ext cx="257176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HÃ¬nh áº£nh cÃ³ liÃªn qu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071684"/>
            <a:ext cx="2514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0537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16390" name="Picture 5" descr="C:\Users\HP\Desktop\Ảnh bai giảng\Sơ cứu vết thươ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5738"/>
            <a:ext cx="876300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800"/>
            <a:ext cx="8858312" cy="4214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3.3 </a:t>
            </a:r>
            <a:r>
              <a:rPr lang="en-US" sz="5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51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Wingdings" pitchFamily="2" charset="2"/>
              <a:buChar char="Ø"/>
            </a:pP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38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38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lòi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8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endParaRPr lang="en-US" sz="38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3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</a:pP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lòi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Khống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Ðặt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en-US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1436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800"/>
            <a:ext cx="8715436" cy="42148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lòi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lòi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Ðặt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lòi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</a:pPr>
            <a:endParaRPr lang="en-US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71436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800"/>
            <a:ext cx="8715436" cy="421484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3.4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6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lvl="0"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phòi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bôi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endParaRPr lang="en-US" dirty="0" smtClean="0"/>
          </a:p>
          <a:p>
            <a:pPr lvl="0"/>
            <a:r>
              <a:rPr lang="en-US" dirty="0" err="1" smtClean="0"/>
              <a:t>Phủ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phòi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miếng</a:t>
            </a:r>
            <a:r>
              <a:rPr lang="en-US" dirty="0" smtClean="0"/>
              <a:t> </a:t>
            </a:r>
            <a:r>
              <a:rPr lang="en-US" dirty="0" err="1" smtClean="0"/>
              <a:t>gạc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vành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phòi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cuộn</a:t>
            </a:r>
            <a:r>
              <a:rPr lang="en-US" dirty="0" smtClean="0"/>
              <a:t>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vành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endParaRPr lang="en-US" dirty="0" smtClean="0"/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en-US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71436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800"/>
            <a:ext cx="8715436" cy="421484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en-US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71436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CHUẨN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CỤ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VTPM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0" descr="IMG_1877"/>
          <p:cNvPicPr>
            <a:picLocks noChangeAspect="1" noChangeArrowheads="1"/>
          </p:cNvPicPr>
          <p:nvPr/>
        </p:nvPicPr>
        <p:blipFill>
          <a:blip r:embed="rId3"/>
          <a:srcRect l="5208" r="4513"/>
          <a:stretch>
            <a:fillRect/>
          </a:stretch>
        </p:blipFill>
        <p:spPr>
          <a:xfrm>
            <a:off x="785786" y="1357304"/>
            <a:ext cx="3714776" cy="2428892"/>
          </a:xfrm>
          <a:prstGeom prst="rect">
            <a:avLst/>
          </a:prstGeom>
        </p:spPr>
      </p:pic>
      <p:pic>
        <p:nvPicPr>
          <p:cNvPr id="7" name="Picture 2" descr="Kết quả hình ảnh cho nước muối sinh lý"/>
          <p:cNvPicPr>
            <a:picLocks noChangeAspect="1" noChangeArrowheads="1"/>
          </p:cNvPicPr>
          <p:nvPr/>
        </p:nvPicPr>
        <p:blipFill>
          <a:blip r:embed="rId4"/>
          <a:srcRect l="32001" r="31429" b="2946"/>
          <a:stretch>
            <a:fillRect/>
          </a:stretch>
        </p:blipFill>
        <p:spPr bwMode="auto">
          <a:xfrm>
            <a:off x="6000760" y="1071552"/>
            <a:ext cx="18288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414338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Hộp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sơ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cứu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thương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414338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     </a:t>
            </a:r>
            <a:r>
              <a:rPr lang="en-US" b="1" dirty="0" err="1" smtClean="0">
                <a:solidFill>
                  <a:srgbClr val="0000FF"/>
                </a:solidFill>
              </a:rPr>
              <a:t>Nước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muối</a:t>
            </a:r>
            <a:r>
              <a:rPr lang="en-US" b="1" dirty="0" smtClean="0">
                <a:solidFill>
                  <a:srgbClr val="0000FF"/>
                </a:solidFill>
              </a:rPr>
              <a:t> 0,9%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1"/>
            <a:ext cx="8229600" cy="30944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  <a:p>
            <a:pPr algn="ctr">
              <a:buNone/>
            </a:pPr>
            <a:r>
              <a:rPr lang="en-US" sz="3600" b="1" dirty="0" err="1" smtClean="0">
                <a:solidFill>
                  <a:srgbClr val="0000FF"/>
                </a:solidFill>
              </a:rPr>
              <a:t>Vết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thương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phần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mềm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64" y="4572014"/>
            <a:ext cx="2133600" cy="273844"/>
          </a:xfrm>
        </p:spPr>
        <p:txBody>
          <a:bodyPr/>
          <a:lstStyle/>
          <a:p>
            <a:fld id="{4EAF65A9-22AB-466A-842E-C5BF9E56D9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0114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52"/>
          <p:cNvSpPr>
            <a:spLocks noChangeArrowheads="1"/>
          </p:cNvSpPr>
          <p:nvPr/>
        </p:nvSpPr>
        <p:spPr bwMode="gray">
          <a:xfrm>
            <a:off x="533400" y="1028700"/>
            <a:ext cx="8610600" cy="21717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KỸ</a:t>
            </a:r>
            <a:r>
              <a:rPr lang="en-US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THUẬT</a:t>
            </a:r>
            <a:r>
              <a:rPr lang="en-US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BĂNG</a:t>
            </a:r>
            <a:r>
              <a:rPr lang="en-US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BÓ</a:t>
            </a:r>
            <a:r>
              <a:rPr lang="en-US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VẾT</a:t>
            </a:r>
            <a:r>
              <a:rPr lang="en-US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THƯƠNG</a:t>
            </a:r>
            <a:endParaRPr lang="en-US" sz="4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44488" y="1028700"/>
            <a:ext cx="65135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vi-VN" sz="4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200151"/>
            <a:ext cx="8072494" cy="3394472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rgbClr val="0000FF"/>
                </a:solidFill>
              </a:rPr>
              <a:t>Trình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bày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mục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đích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rgbClr val="0000FF"/>
                </a:solidFill>
              </a:rPr>
              <a:t>Băng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bó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vết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thương</a:t>
            </a:r>
            <a:r>
              <a:rPr lang="en-US" sz="4000" b="1" dirty="0" smtClean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61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667663" y="857250"/>
            <a:ext cx="2057400" cy="15430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5 </a:t>
            </a:r>
          </a:p>
          <a:p>
            <a:pPr algn="ctr">
              <a:defRPr/>
            </a:pPr>
            <a:r>
              <a:rPr lang="en-US" sz="2000" b="1" dirty="0"/>
              <a:t>MỤC ĐÍCH</a:t>
            </a:r>
          </a:p>
          <a:p>
            <a:pPr algn="ctr">
              <a:defRPr/>
            </a:pPr>
            <a:r>
              <a:rPr lang="en-US" sz="2000" b="1" dirty="0"/>
              <a:t>BĂNG BÓ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2676525" y="165735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408488" y="2857500"/>
            <a:ext cx="8016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72132" y="2357436"/>
            <a:ext cx="838193" cy="471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286125" y="2343150"/>
            <a:ext cx="762000" cy="455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00725" y="165735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1143000"/>
            <a:ext cx="2209800" cy="12001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CẦM MÁU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686050"/>
            <a:ext cx="2286000" cy="1314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BẢO VỆ VÀ</a:t>
            </a:r>
          </a:p>
          <a:p>
            <a:pPr algn="ctr">
              <a:defRPr/>
            </a:pPr>
            <a:r>
              <a:rPr lang="en-US" sz="2000" b="1" dirty="0"/>
              <a:t> CHE CHỞ </a:t>
            </a:r>
          </a:p>
          <a:p>
            <a:pPr algn="ctr">
              <a:defRPr/>
            </a:pPr>
            <a:r>
              <a:rPr lang="en-US" sz="2000" b="1" dirty="0"/>
              <a:t>VẾT THƯƠNG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05600" y="1028700"/>
            <a:ext cx="2286000" cy="12573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NÂNG ĐỠ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CÁC PHẦN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 BỊ THƯƠNG,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BỘ PHẬN BỊ SA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57950" y="2786064"/>
            <a:ext cx="2286000" cy="1314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PHỐI HỢP VỚI NẸP CỐ ĐỊNH XƯƠNG GÃY </a:t>
            </a:r>
          </a:p>
          <a:p>
            <a:pPr algn="ctr">
              <a:defRPr/>
            </a:pPr>
            <a:r>
              <a:rPr lang="en-US" sz="2000" b="1" dirty="0"/>
              <a:t>TẠM THỜI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3371850"/>
            <a:ext cx="2286000" cy="12573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CHỐNG </a:t>
            </a:r>
          </a:p>
          <a:p>
            <a:pPr algn="ctr">
              <a:defRPr/>
            </a:pPr>
            <a:r>
              <a:rPr lang="en-US" sz="2000" b="1" dirty="0"/>
              <a:t>NHIỄM KHUẨN THỨ PHÁT</a:t>
            </a:r>
          </a:p>
        </p:txBody>
      </p:sp>
      <p:pic>
        <p:nvPicPr>
          <p:cNvPr id="19471" name="Picture 2" descr="C:\Documents and Settings\Nguyen Duy Minh\Desktop\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3200" y="12609513"/>
            <a:ext cx="19494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52"/>
          <p:cNvSpPr>
            <a:spLocks noChangeArrowheads="1"/>
          </p:cNvSpPr>
          <p:nvPr/>
        </p:nvSpPr>
        <p:spPr bwMode="gray">
          <a:xfrm>
            <a:off x="838200" y="1"/>
            <a:ext cx="8153400" cy="622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62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ĐÍCH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BĂNG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BÓ</a:t>
            </a:r>
            <a:endParaRPr lang="en-US" sz="32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1643056"/>
          <a:ext cx="814393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62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62"/>
            <a:ext cx="8786874" cy="4286262"/>
          </a:xfrm>
        </p:spPr>
        <p:txBody>
          <a:bodyPr>
            <a:normAutofit fontScale="25000" lnSpcReduction="20000"/>
          </a:bodyPr>
          <a:lstStyle/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dị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bề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dị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đâm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sẽ</a:t>
            </a:r>
            <a:endParaRPr lang="en-US" sz="9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endParaRPr lang="en-US" sz="9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endParaRPr lang="en-US" sz="9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lăn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9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 </a:t>
            </a:r>
          </a:p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nhàng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ép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chặt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endParaRPr lang="en-US" sz="9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01638" lvl="1" indent="-3460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Nút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đè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thương,chỗ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tỳ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đè</a:t>
            </a:r>
            <a:r>
              <a:rPr lang="en-US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4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858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8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hỏi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214282" y="1357304"/>
            <a:ext cx="8643998" cy="2586044"/>
          </a:xfrm>
        </p:spPr>
        <p:txBody>
          <a:bodyPr anchor="t">
            <a:normAutofit/>
          </a:bodyPr>
          <a:lstStyle/>
          <a:p>
            <a:endParaRPr lang="en-US" sz="3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8446" y="142858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8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52400" y="1500180"/>
            <a:ext cx="8991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6600" y="180343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772400" y="399791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501090" y="1928808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537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AutoShape 52"/>
          <p:cNvSpPr>
            <a:spLocks noChangeArrowheads="1"/>
          </p:cNvSpPr>
          <p:nvPr/>
        </p:nvSpPr>
        <p:spPr bwMode="gray">
          <a:xfrm>
            <a:off x="866590" y="1"/>
            <a:ext cx="7210611" cy="622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14480" y="800100"/>
            <a:ext cx="5880100" cy="4343400"/>
            <a:chOff x="1292" y="816"/>
            <a:chExt cx="3172" cy="3264"/>
          </a:xfrm>
        </p:grpSpPr>
        <p:sp>
          <p:nvSpPr>
            <p:cNvPr id="31750" name="Freeform 10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8 w 1470"/>
                <a:gd name="T1" fmla="*/ 11 h 2346"/>
                <a:gd name="T2" fmla="*/ 8 w 1470"/>
                <a:gd name="T3" fmla="*/ 12 h 2346"/>
                <a:gd name="T4" fmla="*/ 7 w 1470"/>
                <a:gd name="T5" fmla="*/ 14 h 2346"/>
                <a:gd name="T6" fmla="*/ 7 w 1470"/>
                <a:gd name="T7" fmla="*/ 15 h 2346"/>
                <a:gd name="T8" fmla="*/ 7 w 1470"/>
                <a:gd name="T9" fmla="*/ 16 h 2346"/>
                <a:gd name="T10" fmla="*/ 6 w 1470"/>
                <a:gd name="T11" fmla="*/ 17 h 2346"/>
                <a:gd name="T12" fmla="*/ 5 w 1470"/>
                <a:gd name="T13" fmla="*/ 17 h 2346"/>
                <a:gd name="T14" fmla="*/ 5 w 1470"/>
                <a:gd name="T15" fmla="*/ 19 h 2346"/>
                <a:gd name="T16" fmla="*/ 5 w 1470"/>
                <a:gd name="T17" fmla="*/ 19 h 2346"/>
                <a:gd name="T18" fmla="*/ 5 w 1470"/>
                <a:gd name="T19" fmla="*/ 20 h 2346"/>
                <a:gd name="T20" fmla="*/ 4 w 1470"/>
                <a:gd name="T21" fmla="*/ 21 h 2346"/>
                <a:gd name="T22" fmla="*/ 3 w 1470"/>
                <a:gd name="T23" fmla="*/ 21 h 2346"/>
                <a:gd name="T24" fmla="*/ 3 w 1470"/>
                <a:gd name="T25" fmla="*/ 21 h 2346"/>
                <a:gd name="T26" fmla="*/ 3 w 1470"/>
                <a:gd name="T27" fmla="*/ 21 h 2346"/>
                <a:gd name="T28" fmla="*/ 3 w 1470"/>
                <a:gd name="T29" fmla="*/ 21 h 2346"/>
                <a:gd name="T30" fmla="*/ 3 w 1470"/>
                <a:gd name="T31" fmla="*/ 21 h 2346"/>
                <a:gd name="T32" fmla="*/ 3 w 1470"/>
                <a:gd name="T33" fmla="*/ 20 h 2346"/>
                <a:gd name="T34" fmla="*/ 2 w 1470"/>
                <a:gd name="T35" fmla="*/ 19 h 2346"/>
                <a:gd name="T36" fmla="*/ 2 w 1470"/>
                <a:gd name="T37" fmla="*/ 19 h 2346"/>
                <a:gd name="T38" fmla="*/ 1 w 1470"/>
                <a:gd name="T39" fmla="*/ 17 h 2346"/>
                <a:gd name="T40" fmla="*/ 1 w 1470"/>
                <a:gd name="T41" fmla="*/ 17 h 2346"/>
                <a:gd name="T42" fmla="*/ 1 w 1470"/>
                <a:gd name="T43" fmla="*/ 16 h 2346"/>
                <a:gd name="T44" fmla="*/ 1 w 1470"/>
                <a:gd name="T45" fmla="*/ 15 h 2346"/>
                <a:gd name="T46" fmla="*/ 1 w 1470"/>
                <a:gd name="T47" fmla="*/ 14 h 2346"/>
                <a:gd name="T48" fmla="*/ 1 w 1470"/>
                <a:gd name="T49" fmla="*/ 12 h 2346"/>
                <a:gd name="T50" fmla="*/ 1 w 1470"/>
                <a:gd name="T51" fmla="*/ 11 h 2346"/>
                <a:gd name="T52" fmla="*/ 1 w 1470"/>
                <a:gd name="T53" fmla="*/ 10 h 2346"/>
                <a:gd name="T54" fmla="*/ 1 w 1470"/>
                <a:gd name="T55" fmla="*/ 9 h 2346"/>
                <a:gd name="T56" fmla="*/ 1 w 1470"/>
                <a:gd name="T57" fmla="*/ 7 h 2346"/>
                <a:gd name="T58" fmla="*/ 1 w 1470"/>
                <a:gd name="T59" fmla="*/ 6 h 2346"/>
                <a:gd name="T60" fmla="*/ 1 w 1470"/>
                <a:gd name="T61" fmla="*/ 5 h 2346"/>
                <a:gd name="T62" fmla="*/ 1 w 1470"/>
                <a:gd name="T63" fmla="*/ 4 h 2346"/>
                <a:gd name="T64" fmla="*/ 1 w 1470"/>
                <a:gd name="T65" fmla="*/ 3 h 2346"/>
                <a:gd name="T66" fmla="*/ 2 w 1470"/>
                <a:gd name="T67" fmla="*/ 2 h 2346"/>
                <a:gd name="T68" fmla="*/ 2 w 1470"/>
                <a:gd name="T69" fmla="*/ 1 h 2346"/>
                <a:gd name="T70" fmla="*/ 3 w 1470"/>
                <a:gd name="T71" fmla="*/ 1 h 2346"/>
                <a:gd name="T72" fmla="*/ 3 w 1470"/>
                <a:gd name="T73" fmla="*/ 1 h 2346"/>
                <a:gd name="T74" fmla="*/ 3 w 1470"/>
                <a:gd name="T75" fmla="*/ 1 h 2346"/>
                <a:gd name="T76" fmla="*/ 3 w 1470"/>
                <a:gd name="T77" fmla="*/ 1 h 2346"/>
                <a:gd name="T78" fmla="*/ 3 w 1470"/>
                <a:gd name="T79" fmla="*/ 1 h 2346"/>
                <a:gd name="T80" fmla="*/ 3 w 1470"/>
                <a:gd name="T81" fmla="*/ 1 h 2346"/>
                <a:gd name="T82" fmla="*/ 4 w 1470"/>
                <a:gd name="T83" fmla="*/ 1 h 2346"/>
                <a:gd name="T84" fmla="*/ 5 w 1470"/>
                <a:gd name="T85" fmla="*/ 1 h 2346"/>
                <a:gd name="T86" fmla="*/ 5 w 1470"/>
                <a:gd name="T87" fmla="*/ 1 h 2346"/>
                <a:gd name="T88" fmla="*/ 5 w 1470"/>
                <a:gd name="T89" fmla="*/ 2 h 2346"/>
                <a:gd name="T90" fmla="*/ 5 w 1470"/>
                <a:gd name="T91" fmla="*/ 3 h 2346"/>
                <a:gd name="T92" fmla="*/ 6 w 1470"/>
                <a:gd name="T93" fmla="*/ 4 h 2346"/>
                <a:gd name="T94" fmla="*/ 7 w 1470"/>
                <a:gd name="T95" fmla="*/ 5 h 2346"/>
                <a:gd name="T96" fmla="*/ 7 w 1470"/>
                <a:gd name="T97" fmla="*/ 6 h 2346"/>
                <a:gd name="T98" fmla="*/ 7 w 1470"/>
                <a:gd name="T99" fmla="*/ 7 h 2346"/>
                <a:gd name="T100" fmla="*/ 8 w 1470"/>
                <a:gd name="T101" fmla="*/ 9 h 2346"/>
                <a:gd name="T102" fmla="*/ 8 w 1470"/>
                <a:gd name="T103" fmla="*/ 10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C6E7C2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11"/>
            <p:cNvSpPr>
              <a:spLocks/>
            </p:cNvSpPr>
            <p:nvPr/>
          </p:nvSpPr>
          <p:spPr bwMode="gray">
            <a:xfrm rot="575181">
              <a:off x="1296" y="1584"/>
              <a:ext cx="1749" cy="923"/>
            </a:xfrm>
            <a:custGeom>
              <a:avLst/>
              <a:gdLst>
                <a:gd name="T0" fmla="*/ 178 w 2032"/>
                <a:gd name="T1" fmla="*/ 1 h 1536"/>
                <a:gd name="T2" fmla="*/ 193 w 2032"/>
                <a:gd name="T3" fmla="*/ 1 h 1536"/>
                <a:gd name="T4" fmla="*/ 205 w 2032"/>
                <a:gd name="T5" fmla="*/ 1 h 1536"/>
                <a:gd name="T6" fmla="*/ 215 w 2032"/>
                <a:gd name="T7" fmla="*/ 1 h 1536"/>
                <a:gd name="T8" fmla="*/ 226 w 2032"/>
                <a:gd name="T9" fmla="*/ 1 h 1536"/>
                <a:gd name="T10" fmla="*/ 232 w 2032"/>
                <a:gd name="T11" fmla="*/ 1 h 1536"/>
                <a:gd name="T12" fmla="*/ 238 w 2032"/>
                <a:gd name="T13" fmla="*/ 1 h 1536"/>
                <a:gd name="T14" fmla="*/ 242 w 2032"/>
                <a:gd name="T15" fmla="*/ 1 h 1536"/>
                <a:gd name="T16" fmla="*/ 245 w 2032"/>
                <a:gd name="T17" fmla="*/ 1 h 1536"/>
                <a:gd name="T18" fmla="*/ 247 w 2032"/>
                <a:gd name="T19" fmla="*/ 1 h 1536"/>
                <a:gd name="T20" fmla="*/ 248 w 2032"/>
                <a:gd name="T21" fmla="*/ 1 h 1536"/>
                <a:gd name="T22" fmla="*/ 250 w 2032"/>
                <a:gd name="T23" fmla="*/ 1 h 1536"/>
                <a:gd name="T24" fmla="*/ 249 w 2032"/>
                <a:gd name="T25" fmla="*/ 1 h 1536"/>
                <a:gd name="T26" fmla="*/ 245 w 2032"/>
                <a:gd name="T27" fmla="*/ 1 h 1536"/>
                <a:gd name="T28" fmla="*/ 238 w 2032"/>
                <a:gd name="T29" fmla="*/ 1 h 1536"/>
                <a:gd name="T30" fmla="*/ 228 w 2032"/>
                <a:gd name="T31" fmla="*/ 1 h 1536"/>
                <a:gd name="T32" fmla="*/ 215 w 2032"/>
                <a:gd name="T33" fmla="*/ 1 h 1536"/>
                <a:gd name="T34" fmla="*/ 203 w 2032"/>
                <a:gd name="T35" fmla="*/ 1 h 1536"/>
                <a:gd name="T36" fmla="*/ 185 w 2032"/>
                <a:gd name="T37" fmla="*/ 1 h 1536"/>
                <a:gd name="T38" fmla="*/ 168 w 2032"/>
                <a:gd name="T39" fmla="*/ 1 h 1536"/>
                <a:gd name="T40" fmla="*/ 151 w 2032"/>
                <a:gd name="T41" fmla="*/ 1 h 1536"/>
                <a:gd name="T42" fmla="*/ 132 w 2032"/>
                <a:gd name="T43" fmla="*/ 1 h 1536"/>
                <a:gd name="T44" fmla="*/ 114 w 2032"/>
                <a:gd name="T45" fmla="*/ 1 h 1536"/>
                <a:gd name="T46" fmla="*/ 96 w 2032"/>
                <a:gd name="T47" fmla="*/ 1 h 1536"/>
                <a:gd name="T48" fmla="*/ 80 w 2032"/>
                <a:gd name="T49" fmla="*/ 1 h 1536"/>
                <a:gd name="T50" fmla="*/ 64 w 2032"/>
                <a:gd name="T51" fmla="*/ 1 h 1536"/>
                <a:gd name="T52" fmla="*/ 49 w 2032"/>
                <a:gd name="T53" fmla="*/ 1 h 1536"/>
                <a:gd name="T54" fmla="*/ 39 w 2032"/>
                <a:gd name="T55" fmla="*/ 1 h 1536"/>
                <a:gd name="T56" fmla="*/ 28 w 2032"/>
                <a:gd name="T57" fmla="*/ 1 h 1536"/>
                <a:gd name="T58" fmla="*/ 21 w 2032"/>
                <a:gd name="T59" fmla="*/ 1 h 1536"/>
                <a:gd name="T60" fmla="*/ 14 w 2032"/>
                <a:gd name="T61" fmla="*/ 1 h 1536"/>
                <a:gd name="T62" fmla="*/ 9 w 2032"/>
                <a:gd name="T63" fmla="*/ 1 h 1536"/>
                <a:gd name="T64" fmla="*/ 5 w 2032"/>
                <a:gd name="T65" fmla="*/ 1 h 1536"/>
                <a:gd name="T66" fmla="*/ 3 w 2032"/>
                <a:gd name="T67" fmla="*/ 1 h 1536"/>
                <a:gd name="T68" fmla="*/ 3 w 2032"/>
                <a:gd name="T69" fmla="*/ 1 h 1536"/>
                <a:gd name="T70" fmla="*/ 3 w 2032"/>
                <a:gd name="T71" fmla="*/ 1 h 1536"/>
                <a:gd name="T72" fmla="*/ 0 w 2032"/>
                <a:gd name="T73" fmla="*/ 1 h 1536"/>
                <a:gd name="T74" fmla="*/ 3 w 2032"/>
                <a:gd name="T75" fmla="*/ 1 h 1536"/>
                <a:gd name="T76" fmla="*/ 7 w 2032"/>
                <a:gd name="T77" fmla="*/ 1 h 1536"/>
                <a:gd name="T78" fmla="*/ 16 w 2032"/>
                <a:gd name="T79" fmla="*/ 1 h 1536"/>
                <a:gd name="T80" fmla="*/ 27 w 2032"/>
                <a:gd name="T81" fmla="*/ 1 h 1536"/>
                <a:gd name="T82" fmla="*/ 40 w 2032"/>
                <a:gd name="T83" fmla="*/ 1 h 1536"/>
                <a:gd name="T84" fmla="*/ 55 w 2032"/>
                <a:gd name="T85" fmla="*/ 1 h 1536"/>
                <a:gd name="T86" fmla="*/ 71 w 2032"/>
                <a:gd name="T87" fmla="*/ 1 h 1536"/>
                <a:gd name="T88" fmla="*/ 89 w 2032"/>
                <a:gd name="T89" fmla="*/ 1 h 1536"/>
                <a:gd name="T90" fmla="*/ 108 w 2032"/>
                <a:gd name="T91" fmla="*/ 0 h 1536"/>
                <a:gd name="T92" fmla="*/ 125 w 2032"/>
                <a:gd name="T93" fmla="*/ 1 h 1536"/>
                <a:gd name="T94" fmla="*/ 145 w 2032"/>
                <a:gd name="T95" fmla="*/ 1 h 1536"/>
                <a:gd name="T96" fmla="*/ 162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AAE5FA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2" name="Freeform 12"/>
            <p:cNvSpPr>
              <a:spLocks/>
            </p:cNvSpPr>
            <p:nvPr/>
          </p:nvSpPr>
          <p:spPr bwMode="gray">
            <a:xfrm rot="-480829">
              <a:off x="1292" y="2483"/>
              <a:ext cx="1760" cy="926"/>
            </a:xfrm>
            <a:custGeom>
              <a:avLst/>
              <a:gdLst>
                <a:gd name="T0" fmla="*/ 96 w 2032"/>
                <a:gd name="T1" fmla="*/ 1 h 1536"/>
                <a:gd name="T2" fmla="*/ 115 w 2032"/>
                <a:gd name="T3" fmla="*/ 1 h 1536"/>
                <a:gd name="T4" fmla="*/ 134 w 2032"/>
                <a:gd name="T5" fmla="*/ 1 h 1536"/>
                <a:gd name="T6" fmla="*/ 154 w 2032"/>
                <a:gd name="T7" fmla="*/ 0 h 1536"/>
                <a:gd name="T8" fmla="*/ 175 w 2032"/>
                <a:gd name="T9" fmla="*/ 1 h 1536"/>
                <a:gd name="T10" fmla="*/ 193 w 2032"/>
                <a:gd name="T11" fmla="*/ 1 h 1536"/>
                <a:gd name="T12" fmla="*/ 211 w 2032"/>
                <a:gd name="T13" fmla="*/ 1 h 1536"/>
                <a:gd name="T14" fmla="*/ 228 w 2032"/>
                <a:gd name="T15" fmla="*/ 1 h 1536"/>
                <a:gd name="T16" fmla="*/ 243 w 2032"/>
                <a:gd name="T17" fmla="*/ 1 h 1536"/>
                <a:gd name="T18" fmla="*/ 255 w 2032"/>
                <a:gd name="T19" fmla="*/ 1 h 1536"/>
                <a:gd name="T20" fmla="*/ 263 w 2032"/>
                <a:gd name="T21" fmla="*/ 1 h 1536"/>
                <a:gd name="T22" fmla="*/ 269 w 2032"/>
                <a:gd name="T23" fmla="*/ 1 h 1536"/>
                <a:gd name="T24" fmla="*/ 271 w 2032"/>
                <a:gd name="T25" fmla="*/ 1 h 1536"/>
                <a:gd name="T26" fmla="*/ 271 w 2032"/>
                <a:gd name="T27" fmla="*/ 1 h 1536"/>
                <a:gd name="T28" fmla="*/ 271 w 2032"/>
                <a:gd name="T29" fmla="*/ 1 h 1536"/>
                <a:gd name="T30" fmla="*/ 269 w 2032"/>
                <a:gd name="T31" fmla="*/ 1 h 1536"/>
                <a:gd name="T32" fmla="*/ 266 w 2032"/>
                <a:gd name="T33" fmla="*/ 1 h 1536"/>
                <a:gd name="T34" fmla="*/ 261 w 2032"/>
                <a:gd name="T35" fmla="*/ 1 h 1536"/>
                <a:gd name="T36" fmla="*/ 256 w 2032"/>
                <a:gd name="T37" fmla="*/ 1 h 1536"/>
                <a:gd name="T38" fmla="*/ 249 w 2032"/>
                <a:gd name="T39" fmla="*/ 1 h 1536"/>
                <a:gd name="T40" fmla="*/ 241 w 2032"/>
                <a:gd name="T41" fmla="*/ 1 h 1536"/>
                <a:gd name="T42" fmla="*/ 230 w 2032"/>
                <a:gd name="T43" fmla="*/ 1 h 1536"/>
                <a:gd name="T44" fmla="*/ 217 w 2032"/>
                <a:gd name="T45" fmla="*/ 1 h 1536"/>
                <a:gd name="T46" fmla="*/ 202 w 2032"/>
                <a:gd name="T47" fmla="*/ 1 h 1536"/>
                <a:gd name="T48" fmla="*/ 185 w 2032"/>
                <a:gd name="T49" fmla="*/ 1 h 1536"/>
                <a:gd name="T50" fmla="*/ 166 w 2032"/>
                <a:gd name="T51" fmla="*/ 1 h 1536"/>
                <a:gd name="T52" fmla="*/ 147 w 2032"/>
                <a:gd name="T53" fmla="*/ 1 h 1536"/>
                <a:gd name="T54" fmla="*/ 127 w 2032"/>
                <a:gd name="T55" fmla="*/ 1 h 1536"/>
                <a:gd name="T56" fmla="*/ 107 w 2032"/>
                <a:gd name="T57" fmla="*/ 1 h 1536"/>
                <a:gd name="T58" fmla="*/ 87 w 2032"/>
                <a:gd name="T59" fmla="*/ 1 h 1536"/>
                <a:gd name="T60" fmla="*/ 69 w 2032"/>
                <a:gd name="T61" fmla="*/ 1 h 1536"/>
                <a:gd name="T62" fmla="*/ 51 w 2032"/>
                <a:gd name="T63" fmla="*/ 1 h 1536"/>
                <a:gd name="T64" fmla="*/ 36 w 2032"/>
                <a:gd name="T65" fmla="*/ 1 h 1536"/>
                <a:gd name="T66" fmla="*/ 23 w 2032"/>
                <a:gd name="T67" fmla="*/ 1 h 1536"/>
                <a:gd name="T68" fmla="*/ 12 w 2032"/>
                <a:gd name="T69" fmla="*/ 1 h 1536"/>
                <a:gd name="T70" fmla="*/ 4 w 2032"/>
                <a:gd name="T71" fmla="*/ 1 h 1536"/>
                <a:gd name="T72" fmla="*/ 3 w 2032"/>
                <a:gd name="T73" fmla="*/ 1 h 1536"/>
                <a:gd name="T74" fmla="*/ 0 w 2032"/>
                <a:gd name="T75" fmla="*/ 1 h 1536"/>
                <a:gd name="T76" fmla="*/ 3 w 2032"/>
                <a:gd name="T77" fmla="*/ 1 h 1536"/>
                <a:gd name="T78" fmla="*/ 3 w 2032"/>
                <a:gd name="T79" fmla="*/ 1 h 1536"/>
                <a:gd name="T80" fmla="*/ 4 w 2032"/>
                <a:gd name="T81" fmla="*/ 1 h 1536"/>
                <a:gd name="T82" fmla="*/ 8 w 2032"/>
                <a:gd name="T83" fmla="*/ 1 h 1536"/>
                <a:gd name="T84" fmla="*/ 12 w 2032"/>
                <a:gd name="T85" fmla="*/ 1 h 1536"/>
                <a:gd name="T86" fmla="*/ 19 w 2032"/>
                <a:gd name="T87" fmla="*/ 1 h 1536"/>
                <a:gd name="T88" fmla="*/ 27 w 2032"/>
                <a:gd name="T89" fmla="*/ 1 h 1536"/>
                <a:gd name="T90" fmla="*/ 36 w 2032"/>
                <a:gd name="T91" fmla="*/ 1 h 1536"/>
                <a:gd name="T92" fmla="*/ 48 w 2032"/>
                <a:gd name="T93" fmla="*/ 1 h 1536"/>
                <a:gd name="T94" fmla="*/ 61 w 2032"/>
                <a:gd name="T95" fmla="*/ 1 h 1536"/>
                <a:gd name="T96" fmla="*/ 78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E9CAEE"/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3" name="Freeform 13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3 w 1470"/>
                <a:gd name="T1" fmla="*/ 7 h 2346"/>
                <a:gd name="T2" fmla="*/ 3 w 1470"/>
                <a:gd name="T3" fmla="*/ 8 h 2346"/>
                <a:gd name="T4" fmla="*/ 3 w 1470"/>
                <a:gd name="T5" fmla="*/ 8 h 2346"/>
                <a:gd name="T6" fmla="*/ 3 w 1470"/>
                <a:gd name="T7" fmla="*/ 9 h 2346"/>
                <a:gd name="T8" fmla="*/ 3 w 1470"/>
                <a:gd name="T9" fmla="*/ 10 h 2346"/>
                <a:gd name="T10" fmla="*/ 3 w 1470"/>
                <a:gd name="T11" fmla="*/ 10 h 2346"/>
                <a:gd name="T12" fmla="*/ 3 w 1470"/>
                <a:gd name="T13" fmla="*/ 11 h 2346"/>
                <a:gd name="T14" fmla="*/ 3 w 1470"/>
                <a:gd name="T15" fmla="*/ 12 h 2346"/>
                <a:gd name="T16" fmla="*/ 2 w 1470"/>
                <a:gd name="T17" fmla="*/ 12 h 2346"/>
                <a:gd name="T18" fmla="*/ 2 w 1470"/>
                <a:gd name="T19" fmla="*/ 12 h 2346"/>
                <a:gd name="T20" fmla="*/ 2 w 1470"/>
                <a:gd name="T21" fmla="*/ 13 h 2346"/>
                <a:gd name="T22" fmla="*/ 2 w 1470"/>
                <a:gd name="T23" fmla="*/ 13 h 2346"/>
                <a:gd name="T24" fmla="*/ 2 w 1470"/>
                <a:gd name="T25" fmla="*/ 13 h 2346"/>
                <a:gd name="T26" fmla="*/ 2 w 1470"/>
                <a:gd name="T27" fmla="*/ 13 h 2346"/>
                <a:gd name="T28" fmla="*/ 2 w 1470"/>
                <a:gd name="T29" fmla="*/ 13 h 2346"/>
                <a:gd name="T30" fmla="*/ 2 w 1470"/>
                <a:gd name="T31" fmla="*/ 13 h 2346"/>
                <a:gd name="T32" fmla="*/ 1 w 1470"/>
                <a:gd name="T33" fmla="*/ 12 h 2346"/>
                <a:gd name="T34" fmla="*/ 1 w 1470"/>
                <a:gd name="T35" fmla="*/ 12 h 2346"/>
                <a:gd name="T36" fmla="*/ 1 w 1470"/>
                <a:gd name="T37" fmla="*/ 12 h 2346"/>
                <a:gd name="T38" fmla="*/ 1 w 1470"/>
                <a:gd name="T39" fmla="*/ 11 h 2346"/>
                <a:gd name="T40" fmla="*/ 1 w 1470"/>
                <a:gd name="T41" fmla="*/ 10 h 2346"/>
                <a:gd name="T42" fmla="*/ 1 w 1470"/>
                <a:gd name="T43" fmla="*/ 10 h 2346"/>
                <a:gd name="T44" fmla="*/ 1 w 1470"/>
                <a:gd name="T45" fmla="*/ 9 h 2346"/>
                <a:gd name="T46" fmla="*/ 1 w 1470"/>
                <a:gd name="T47" fmla="*/ 8 h 2346"/>
                <a:gd name="T48" fmla="*/ 1 w 1470"/>
                <a:gd name="T49" fmla="*/ 8 h 2346"/>
                <a:gd name="T50" fmla="*/ 1 w 1470"/>
                <a:gd name="T51" fmla="*/ 7 h 2346"/>
                <a:gd name="T52" fmla="*/ 1 w 1470"/>
                <a:gd name="T53" fmla="*/ 6 h 2346"/>
                <a:gd name="T54" fmla="*/ 1 w 1470"/>
                <a:gd name="T55" fmla="*/ 6 h 2346"/>
                <a:gd name="T56" fmla="*/ 1 w 1470"/>
                <a:gd name="T57" fmla="*/ 5 h 2346"/>
                <a:gd name="T58" fmla="*/ 1 w 1470"/>
                <a:gd name="T59" fmla="*/ 4 h 2346"/>
                <a:gd name="T60" fmla="*/ 1 w 1470"/>
                <a:gd name="T61" fmla="*/ 3 h 2346"/>
                <a:gd name="T62" fmla="*/ 1 w 1470"/>
                <a:gd name="T63" fmla="*/ 3 h 2346"/>
                <a:gd name="T64" fmla="*/ 1 w 1470"/>
                <a:gd name="T65" fmla="*/ 2 h 2346"/>
                <a:gd name="T66" fmla="*/ 1 w 1470"/>
                <a:gd name="T67" fmla="*/ 1 h 2346"/>
                <a:gd name="T68" fmla="*/ 1 w 1470"/>
                <a:gd name="T69" fmla="*/ 1 h 2346"/>
                <a:gd name="T70" fmla="*/ 1 w 1470"/>
                <a:gd name="T71" fmla="*/ 1 h 2346"/>
                <a:gd name="T72" fmla="*/ 2 w 1470"/>
                <a:gd name="T73" fmla="*/ 1 h 2346"/>
                <a:gd name="T74" fmla="*/ 2 w 1470"/>
                <a:gd name="T75" fmla="*/ 1 h 2346"/>
                <a:gd name="T76" fmla="*/ 2 w 1470"/>
                <a:gd name="T77" fmla="*/ 1 h 2346"/>
                <a:gd name="T78" fmla="*/ 2 w 1470"/>
                <a:gd name="T79" fmla="*/ 1 h 2346"/>
                <a:gd name="T80" fmla="*/ 2 w 1470"/>
                <a:gd name="T81" fmla="*/ 1 h 2346"/>
                <a:gd name="T82" fmla="*/ 2 w 1470"/>
                <a:gd name="T83" fmla="*/ 1 h 2346"/>
                <a:gd name="T84" fmla="*/ 2 w 1470"/>
                <a:gd name="T85" fmla="*/ 1 h 2346"/>
                <a:gd name="T86" fmla="*/ 2 w 1470"/>
                <a:gd name="T87" fmla="*/ 1 h 2346"/>
                <a:gd name="T88" fmla="*/ 3 w 1470"/>
                <a:gd name="T89" fmla="*/ 1 h 2346"/>
                <a:gd name="T90" fmla="*/ 3 w 1470"/>
                <a:gd name="T91" fmla="*/ 2 h 2346"/>
                <a:gd name="T92" fmla="*/ 3 w 1470"/>
                <a:gd name="T93" fmla="*/ 3 h 2346"/>
                <a:gd name="T94" fmla="*/ 3 w 1470"/>
                <a:gd name="T95" fmla="*/ 3 h 2346"/>
                <a:gd name="T96" fmla="*/ 3 w 1470"/>
                <a:gd name="T97" fmla="*/ 4 h 2346"/>
                <a:gd name="T98" fmla="*/ 3 w 1470"/>
                <a:gd name="T99" fmla="*/ 5 h 2346"/>
                <a:gd name="T100" fmla="*/ 3 w 1470"/>
                <a:gd name="T101" fmla="*/ 6 h 2346"/>
                <a:gd name="T102" fmla="*/ 3 w 1470"/>
                <a:gd name="T103" fmla="*/ 6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AACC"/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4" name="Freeform 14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01 w 2032"/>
                <a:gd name="T1" fmla="*/ 1 h 1536"/>
                <a:gd name="T2" fmla="*/ 109 w 2032"/>
                <a:gd name="T3" fmla="*/ 1 h 1536"/>
                <a:gd name="T4" fmla="*/ 117 w 2032"/>
                <a:gd name="T5" fmla="*/ 1 h 1536"/>
                <a:gd name="T6" fmla="*/ 122 w 2032"/>
                <a:gd name="T7" fmla="*/ 1 h 1536"/>
                <a:gd name="T8" fmla="*/ 128 w 2032"/>
                <a:gd name="T9" fmla="*/ 1 h 1536"/>
                <a:gd name="T10" fmla="*/ 132 w 2032"/>
                <a:gd name="T11" fmla="*/ 1 h 1536"/>
                <a:gd name="T12" fmla="*/ 136 w 2032"/>
                <a:gd name="T13" fmla="*/ 1 h 1536"/>
                <a:gd name="T14" fmla="*/ 138 w 2032"/>
                <a:gd name="T15" fmla="*/ 1 h 1536"/>
                <a:gd name="T16" fmla="*/ 139 w 2032"/>
                <a:gd name="T17" fmla="*/ 1 h 1536"/>
                <a:gd name="T18" fmla="*/ 141 w 2032"/>
                <a:gd name="T19" fmla="*/ 1 h 1536"/>
                <a:gd name="T20" fmla="*/ 141 w 2032"/>
                <a:gd name="T21" fmla="*/ 1 h 1536"/>
                <a:gd name="T22" fmla="*/ 142 w 2032"/>
                <a:gd name="T23" fmla="*/ 1 h 1536"/>
                <a:gd name="T24" fmla="*/ 141 w 2032"/>
                <a:gd name="T25" fmla="*/ 1 h 1536"/>
                <a:gd name="T26" fmla="*/ 139 w 2032"/>
                <a:gd name="T27" fmla="*/ 1 h 1536"/>
                <a:gd name="T28" fmla="*/ 136 w 2032"/>
                <a:gd name="T29" fmla="*/ 1 h 1536"/>
                <a:gd name="T30" fmla="*/ 130 w 2032"/>
                <a:gd name="T31" fmla="*/ 1 h 1536"/>
                <a:gd name="T32" fmla="*/ 122 w 2032"/>
                <a:gd name="T33" fmla="*/ 1 h 1536"/>
                <a:gd name="T34" fmla="*/ 115 w 2032"/>
                <a:gd name="T35" fmla="*/ 1 h 1536"/>
                <a:gd name="T36" fmla="*/ 106 w 2032"/>
                <a:gd name="T37" fmla="*/ 1 h 1536"/>
                <a:gd name="T38" fmla="*/ 97 w 2032"/>
                <a:gd name="T39" fmla="*/ 1 h 1536"/>
                <a:gd name="T40" fmla="*/ 86 w 2032"/>
                <a:gd name="T41" fmla="*/ 1 h 1536"/>
                <a:gd name="T42" fmla="*/ 75 w 2032"/>
                <a:gd name="T43" fmla="*/ 1 h 1536"/>
                <a:gd name="T44" fmla="*/ 65 w 2032"/>
                <a:gd name="T45" fmla="*/ 1 h 1536"/>
                <a:gd name="T46" fmla="*/ 55 w 2032"/>
                <a:gd name="T47" fmla="*/ 1 h 1536"/>
                <a:gd name="T48" fmla="*/ 45 w 2032"/>
                <a:gd name="T49" fmla="*/ 1 h 1536"/>
                <a:gd name="T50" fmla="*/ 36 w 2032"/>
                <a:gd name="T51" fmla="*/ 1 h 1536"/>
                <a:gd name="T52" fmla="*/ 28 w 2032"/>
                <a:gd name="T53" fmla="*/ 1 h 1536"/>
                <a:gd name="T54" fmla="*/ 21 w 2032"/>
                <a:gd name="T55" fmla="*/ 1 h 1536"/>
                <a:gd name="T56" fmla="*/ 16 w 2032"/>
                <a:gd name="T57" fmla="*/ 1 h 1536"/>
                <a:gd name="T58" fmla="*/ 12 w 2032"/>
                <a:gd name="T59" fmla="*/ 1 h 1536"/>
                <a:gd name="T60" fmla="*/ 8 w 2032"/>
                <a:gd name="T61" fmla="*/ 1 h 1536"/>
                <a:gd name="T62" fmla="*/ 5 w 2032"/>
                <a:gd name="T63" fmla="*/ 1 h 1536"/>
                <a:gd name="T64" fmla="*/ 3 w 2032"/>
                <a:gd name="T65" fmla="*/ 1 h 1536"/>
                <a:gd name="T66" fmla="*/ 2 w 2032"/>
                <a:gd name="T67" fmla="*/ 1 h 1536"/>
                <a:gd name="T68" fmla="*/ 2 w 2032"/>
                <a:gd name="T69" fmla="*/ 1 h 1536"/>
                <a:gd name="T70" fmla="*/ 2 w 2032"/>
                <a:gd name="T71" fmla="*/ 1 h 1536"/>
                <a:gd name="T72" fmla="*/ 0 w 2032"/>
                <a:gd name="T73" fmla="*/ 1 h 1536"/>
                <a:gd name="T74" fmla="*/ 2 w 2032"/>
                <a:gd name="T75" fmla="*/ 1 h 1536"/>
                <a:gd name="T76" fmla="*/ 4 w 2032"/>
                <a:gd name="T77" fmla="*/ 1 h 1536"/>
                <a:gd name="T78" fmla="*/ 9 w 2032"/>
                <a:gd name="T79" fmla="*/ 1 h 1536"/>
                <a:gd name="T80" fmla="*/ 14 w 2032"/>
                <a:gd name="T81" fmla="*/ 1 h 1536"/>
                <a:gd name="T82" fmla="*/ 23 w 2032"/>
                <a:gd name="T83" fmla="*/ 1 h 1536"/>
                <a:gd name="T84" fmla="*/ 31 w 2032"/>
                <a:gd name="T85" fmla="*/ 1 h 1536"/>
                <a:gd name="T86" fmla="*/ 41 w 2032"/>
                <a:gd name="T87" fmla="*/ 1 h 1536"/>
                <a:gd name="T88" fmla="*/ 50 w 2032"/>
                <a:gd name="T89" fmla="*/ 1 h 1536"/>
                <a:gd name="T90" fmla="*/ 61 w 2032"/>
                <a:gd name="T91" fmla="*/ 0 h 1536"/>
                <a:gd name="T92" fmla="*/ 71 w 2032"/>
                <a:gd name="T93" fmla="*/ 1 h 1536"/>
                <a:gd name="T94" fmla="*/ 82 w 2032"/>
                <a:gd name="T95" fmla="*/ 1 h 1536"/>
                <a:gd name="T96" fmla="*/ 91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D4BE"/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5" name="Freeform 15"/>
            <p:cNvSpPr>
              <a:spLocks/>
            </p:cNvSpPr>
            <p:nvPr/>
          </p:nvSpPr>
          <p:spPr bwMode="gray">
            <a:xfrm rot="-468625">
              <a:off x="2736" y="1632"/>
              <a:ext cx="1728" cy="911"/>
            </a:xfrm>
            <a:custGeom>
              <a:avLst/>
              <a:gdLst>
                <a:gd name="T0" fmla="*/ 75 w 2032"/>
                <a:gd name="T1" fmla="*/ 1 h 1536"/>
                <a:gd name="T2" fmla="*/ 89 w 2032"/>
                <a:gd name="T3" fmla="*/ 1 h 1536"/>
                <a:gd name="T4" fmla="*/ 105 w 2032"/>
                <a:gd name="T5" fmla="*/ 1 h 1536"/>
                <a:gd name="T6" fmla="*/ 120 w 2032"/>
                <a:gd name="T7" fmla="*/ 0 h 1536"/>
                <a:gd name="T8" fmla="*/ 135 w 2032"/>
                <a:gd name="T9" fmla="*/ 1 h 1536"/>
                <a:gd name="T10" fmla="*/ 150 w 2032"/>
                <a:gd name="T11" fmla="*/ 1 h 1536"/>
                <a:gd name="T12" fmla="*/ 163 w 2032"/>
                <a:gd name="T13" fmla="*/ 1 h 1536"/>
                <a:gd name="T14" fmla="*/ 176 w 2032"/>
                <a:gd name="T15" fmla="*/ 1 h 1536"/>
                <a:gd name="T16" fmla="*/ 187 w 2032"/>
                <a:gd name="T17" fmla="*/ 1 h 1536"/>
                <a:gd name="T18" fmla="*/ 197 w 2032"/>
                <a:gd name="T19" fmla="*/ 1 h 1536"/>
                <a:gd name="T20" fmla="*/ 204 w 2032"/>
                <a:gd name="T21" fmla="*/ 1 h 1536"/>
                <a:gd name="T22" fmla="*/ 208 w 2032"/>
                <a:gd name="T23" fmla="*/ 1 h 1536"/>
                <a:gd name="T24" fmla="*/ 210 w 2032"/>
                <a:gd name="T25" fmla="*/ 1 h 1536"/>
                <a:gd name="T26" fmla="*/ 210 w 2032"/>
                <a:gd name="T27" fmla="*/ 1 h 1536"/>
                <a:gd name="T28" fmla="*/ 210 w 2032"/>
                <a:gd name="T29" fmla="*/ 1 h 1536"/>
                <a:gd name="T30" fmla="*/ 207 w 2032"/>
                <a:gd name="T31" fmla="*/ 1 h 1536"/>
                <a:gd name="T32" fmla="*/ 206 w 2032"/>
                <a:gd name="T33" fmla="*/ 1 h 1536"/>
                <a:gd name="T34" fmla="*/ 202 w 2032"/>
                <a:gd name="T35" fmla="*/ 1 h 1536"/>
                <a:gd name="T36" fmla="*/ 198 w 2032"/>
                <a:gd name="T37" fmla="*/ 1 h 1536"/>
                <a:gd name="T38" fmla="*/ 193 w 2032"/>
                <a:gd name="T39" fmla="*/ 1 h 1536"/>
                <a:gd name="T40" fmla="*/ 186 w 2032"/>
                <a:gd name="T41" fmla="*/ 1 h 1536"/>
                <a:gd name="T42" fmla="*/ 179 w 2032"/>
                <a:gd name="T43" fmla="*/ 1 h 1536"/>
                <a:gd name="T44" fmla="*/ 168 w 2032"/>
                <a:gd name="T45" fmla="*/ 1 h 1536"/>
                <a:gd name="T46" fmla="*/ 156 w 2032"/>
                <a:gd name="T47" fmla="*/ 1 h 1536"/>
                <a:gd name="T48" fmla="*/ 143 w 2032"/>
                <a:gd name="T49" fmla="*/ 1 h 1536"/>
                <a:gd name="T50" fmla="*/ 129 w 2032"/>
                <a:gd name="T51" fmla="*/ 1 h 1536"/>
                <a:gd name="T52" fmla="*/ 114 w 2032"/>
                <a:gd name="T53" fmla="*/ 1 h 1536"/>
                <a:gd name="T54" fmla="*/ 98 w 2032"/>
                <a:gd name="T55" fmla="*/ 1 h 1536"/>
                <a:gd name="T56" fmla="*/ 82 w 2032"/>
                <a:gd name="T57" fmla="*/ 1 h 1536"/>
                <a:gd name="T58" fmla="*/ 68 w 2032"/>
                <a:gd name="T59" fmla="*/ 1 h 1536"/>
                <a:gd name="T60" fmla="*/ 54 w 2032"/>
                <a:gd name="T61" fmla="*/ 1 h 1536"/>
                <a:gd name="T62" fmla="*/ 40 w 2032"/>
                <a:gd name="T63" fmla="*/ 1 h 1536"/>
                <a:gd name="T64" fmla="*/ 28 w 2032"/>
                <a:gd name="T65" fmla="*/ 1 h 1536"/>
                <a:gd name="T66" fmla="*/ 17 w 2032"/>
                <a:gd name="T67" fmla="*/ 1 h 1536"/>
                <a:gd name="T68" fmla="*/ 9 w 2032"/>
                <a:gd name="T69" fmla="*/ 1 h 1536"/>
                <a:gd name="T70" fmla="*/ 3 w 2032"/>
                <a:gd name="T71" fmla="*/ 1 h 1536"/>
                <a:gd name="T72" fmla="*/ 3 w 2032"/>
                <a:gd name="T73" fmla="*/ 1 h 1536"/>
                <a:gd name="T74" fmla="*/ 0 w 2032"/>
                <a:gd name="T75" fmla="*/ 1 h 1536"/>
                <a:gd name="T76" fmla="*/ 3 w 2032"/>
                <a:gd name="T77" fmla="*/ 1 h 1536"/>
                <a:gd name="T78" fmla="*/ 3 w 2032"/>
                <a:gd name="T79" fmla="*/ 1 h 1536"/>
                <a:gd name="T80" fmla="*/ 3 w 2032"/>
                <a:gd name="T81" fmla="*/ 1 h 1536"/>
                <a:gd name="T82" fmla="*/ 7 w 2032"/>
                <a:gd name="T83" fmla="*/ 1 h 1536"/>
                <a:gd name="T84" fmla="*/ 10 w 2032"/>
                <a:gd name="T85" fmla="*/ 1 h 1536"/>
                <a:gd name="T86" fmla="*/ 14 w 2032"/>
                <a:gd name="T87" fmla="*/ 1 h 1536"/>
                <a:gd name="T88" fmla="*/ 20 w 2032"/>
                <a:gd name="T89" fmla="*/ 1 h 1536"/>
                <a:gd name="T90" fmla="*/ 27 w 2032"/>
                <a:gd name="T91" fmla="*/ 1 h 1536"/>
                <a:gd name="T92" fmla="*/ 37 w 2032"/>
                <a:gd name="T93" fmla="*/ 1 h 1536"/>
                <a:gd name="T94" fmla="*/ 47 w 2032"/>
                <a:gd name="T95" fmla="*/ 1 h 1536"/>
                <a:gd name="T96" fmla="*/ 60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EEAA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6" name="Oval 23"/>
            <p:cNvSpPr>
              <a:spLocks noChangeArrowheads="1"/>
            </p:cNvSpPr>
            <p:nvPr/>
          </p:nvSpPr>
          <p:spPr bwMode="gray">
            <a:xfrm>
              <a:off x="2406" y="2066"/>
              <a:ext cx="772" cy="768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E0C00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FFFF00"/>
                  </a:solidFill>
                </a:rPr>
                <a:t>6</a:t>
              </a:r>
            </a:p>
            <a:p>
              <a:pPr algn="ctr">
                <a:defRPr/>
              </a:pPr>
              <a:r>
                <a:rPr lang="en-US" sz="2400" b="1">
                  <a:solidFill>
                    <a:srgbClr val="FFFF00"/>
                  </a:solidFill>
                </a:rPr>
                <a:t>KIỂU </a:t>
              </a:r>
            </a:p>
            <a:p>
              <a:pPr algn="ctr">
                <a:defRPr/>
              </a:pPr>
              <a:r>
                <a:rPr lang="en-US" sz="2400" b="1">
                  <a:solidFill>
                    <a:srgbClr val="FFFF00"/>
                  </a:solidFill>
                </a:rPr>
                <a:t>BĂNG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12303" name="Text Box 14"/>
            <p:cNvSpPr txBox="1">
              <a:spLocks noChangeArrowheads="1"/>
            </p:cNvSpPr>
            <p:nvPr/>
          </p:nvSpPr>
          <p:spPr bwMode="gray">
            <a:xfrm>
              <a:off x="1654" y="1675"/>
              <a:ext cx="813" cy="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Băng</a:t>
              </a:r>
              <a:r>
                <a:rPr 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en-US" sz="2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hồi</a:t>
              </a:r>
              <a:r>
                <a:rPr 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quy</a:t>
              </a:r>
              <a:endPara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4" name="Text Box 15"/>
            <p:cNvSpPr txBox="1">
              <a:spLocks noChangeArrowheads="1"/>
            </p:cNvSpPr>
            <p:nvPr/>
          </p:nvSpPr>
          <p:spPr bwMode="gray">
            <a:xfrm>
              <a:off x="2592" y="1117"/>
              <a:ext cx="641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Băng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32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vòng</a:t>
              </a: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567" name="Text Box 16"/>
            <p:cNvSpPr txBox="1">
              <a:spLocks noChangeArrowheads="1"/>
            </p:cNvSpPr>
            <p:nvPr/>
          </p:nvSpPr>
          <p:spPr bwMode="gray">
            <a:xfrm>
              <a:off x="3018" y="1718"/>
              <a:ext cx="1125" cy="7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2400" b="1"/>
                <a:t>Băng</a:t>
              </a:r>
              <a:r>
                <a:rPr lang="en-US" sz="3200" b="1"/>
                <a:t> </a:t>
              </a:r>
            </a:p>
            <a:p>
              <a:pPr algn="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3200" b="1"/>
                <a:t>rắn quấn</a:t>
              </a:r>
            </a:p>
          </p:txBody>
        </p:sp>
        <p:sp>
          <p:nvSpPr>
            <p:cNvPr id="12306" name="Text Box 17"/>
            <p:cNvSpPr txBox="1">
              <a:spLocks noChangeArrowheads="1"/>
            </p:cNvSpPr>
            <p:nvPr/>
          </p:nvSpPr>
          <p:spPr bwMode="gray">
            <a:xfrm>
              <a:off x="1627" y="2792"/>
              <a:ext cx="665" cy="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Băng</a:t>
              </a:r>
              <a:endPara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số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8</a:t>
              </a:r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gray">
            <a:xfrm>
              <a:off x="3206" y="2706"/>
              <a:ext cx="989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Băng</a:t>
              </a:r>
              <a:r>
                <a: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xoáy</a:t>
              </a:r>
              <a:r>
                <a: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ốc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3570" name="Text Box 19"/>
            <p:cNvSpPr txBox="1">
              <a:spLocks noChangeArrowheads="1"/>
            </p:cNvSpPr>
            <p:nvPr/>
          </p:nvSpPr>
          <p:spPr bwMode="gray">
            <a:xfrm>
              <a:off x="2279" y="3095"/>
              <a:ext cx="1106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2400" b="1">
                  <a:solidFill>
                    <a:schemeClr val="tx2"/>
                  </a:solidFill>
                </a:rPr>
                <a:t>Băng 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</a:rPr>
                <a:t>chữ nhân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0" y="1"/>
            <a:ext cx="9144000" cy="71436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" name="Picture 3" descr="D:\ảnh\LOGO bachm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2"/>
          <p:cNvSpPr>
            <a:spLocks noChangeArrowheads="1"/>
          </p:cNvSpPr>
          <p:nvPr/>
        </p:nvSpPr>
        <p:spPr bwMode="gray">
          <a:xfrm>
            <a:off x="866590" y="1"/>
            <a:ext cx="7210611" cy="622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KIỂU BĂNG CƠ BẢN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399" y="800100"/>
            <a:ext cx="1795441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00200" y="785800"/>
            <a:ext cx="7543800" cy="1143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163794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163794"/>
                </a:solidFill>
              </a:rPr>
              <a:t>: </a:t>
            </a:r>
            <a:r>
              <a:rPr lang="en-US" sz="2400" b="1" dirty="0" err="1">
                <a:solidFill>
                  <a:srgbClr val="163794"/>
                </a:solidFill>
              </a:rPr>
              <a:t>Băng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cổ</a:t>
            </a:r>
            <a:r>
              <a:rPr lang="en-US" sz="2400" b="1" dirty="0">
                <a:solidFill>
                  <a:srgbClr val="163794"/>
                </a:solidFill>
              </a:rPr>
              <a:t>, </a:t>
            </a:r>
            <a:r>
              <a:rPr lang="en-US" sz="2400" b="1" dirty="0" err="1">
                <a:solidFill>
                  <a:srgbClr val="163794"/>
                </a:solidFill>
              </a:rPr>
              <a:t>trán</a:t>
            </a:r>
            <a:r>
              <a:rPr lang="en-US" sz="2400" b="1" dirty="0">
                <a:solidFill>
                  <a:srgbClr val="163794"/>
                </a:solidFill>
              </a:rPr>
              <a:t>,…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băng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163794"/>
                </a:solidFill>
              </a:rPr>
              <a:t>Băng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nhiều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vòng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tại</a:t>
            </a:r>
            <a:r>
              <a:rPr lang="en-US" sz="2400" b="1" dirty="0">
                <a:solidFill>
                  <a:srgbClr val="163794"/>
                </a:solidFill>
              </a:rPr>
              <a:t> 1 </a:t>
            </a:r>
            <a:r>
              <a:rPr lang="en-US" sz="2400" b="1" dirty="0" err="1">
                <a:solidFill>
                  <a:srgbClr val="163794"/>
                </a:solidFill>
              </a:rPr>
              <a:t>vị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trí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trên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cơ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thể</a:t>
            </a:r>
            <a:r>
              <a:rPr lang="en-US" sz="2400" b="1" dirty="0">
                <a:solidFill>
                  <a:srgbClr val="163794"/>
                </a:solidFill>
              </a:rPr>
              <a:t>, </a:t>
            </a:r>
            <a:r>
              <a:rPr lang="en-US" sz="2400" b="1" dirty="0" err="1">
                <a:solidFill>
                  <a:srgbClr val="163794"/>
                </a:solidFill>
              </a:rPr>
              <a:t>vòng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sau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đè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khít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lên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vòng</a:t>
            </a:r>
            <a:r>
              <a:rPr lang="en-US" sz="2400" b="1" dirty="0">
                <a:solidFill>
                  <a:srgbClr val="163794"/>
                </a:solidFill>
              </a:rPr>
              <a:t> </a:t>
            </a:r>
            <a:r>
              <a:rPr lang="en-US" sz="2400" b="1" dirty="0" err="1">
                <a:solidFill>
                  <a:srgbClr val="163794"/>
                </a:solidFill>
              </a:rPr>
              <a:t>trước</a:t>
            </a:r>
            <a:r>
              <a:rPr lang="en-US" sz="2400" b="1" dirty="0">
                <a:solidFill>
                  <a:srgbClr val="163794"/>
                </a:solidFill>
              </a:rPr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chemeClr val="hlink"/>
              </a:solidFill>
            </a:endParaRPr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150813" y="4713288"/>
            <a:ext cx="614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1</a:t>
            </a:r>
          </a:p>
        </p:txBody>
      </p:sp>
      <p:pic>
        <p:nvPicPr>
          <p:cNvPr id="32779" name="v1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2071684"/>
            <a:ext cx="3962400" cy="297180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71436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3" descr="D:\ảnh\LOGO bachm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2428874"/>
            <a:ext cx="257176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2"/>
          <p:cNvSpPr>
            <a:spLocks noChangeArrowheads="1"/>
          </p:cNvSpPr>
          <p:nvPr/>
        </p:nvSpPr>
        <p:spPr bwMode="gray">
          <a:xfrm>
            <a:off x="866590" y="1"/>
            <a:ext cx="7210611" cy="622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KIỂU BĂNG CƠ BẢN</a:t>
            </a:r>
          </a:p>
        </p:txBody>
      </p:sp>
      <p:sp>
        <p:nvSpPr>
          <p:cNvPr id="9" name="Freeform 14"/>
          <p:cNvSpPr>
            <a:spLocks/>
          </p:cNvSpPr>
          <p:nvPr/>
        </p:nvSpPr>
        <p:spPr bwMode="gray">
          <a:xfrm rot="4821465">
            <a:off x="-1342969" y="2176270"/>
            <a:ext cx="3867099" cy="1410687"/>
          </a:xfrm>
          <a:custGeom>
            <a:avLst/>
            <a:gdLst>
              <a:gd name="T0" fmla="*/ 2147483647 w 2032"/>
              <a:gd name="T1" fmla="*/ 2147483647 h 1536"/>
              <a:gd name="T2" fmla="*/ 2147483647 w 2032"/>
              <a:gd name="T3" fmla="*/ 2147483647 h 1536"/>
              <a:gd name="T4" fmla="*/ 2147483647 w 2032"/>
              <a:gd name="T5" fmla="*/ 2147483647 h 1536"/>
              <a:gd name="T6" fmla="*/ 2147483647 w 2032"/>
              <a:gd name="T7" fmla="*/ 2147483647 h 1536"/>
              <a:gd name="T8" fmla="*/ 2147483647 w 2032"/>
              <a:gd name="T9" fmla="*/ 2147483647 h 1536"/>
              <a:gd name="T10" fmla="*/ 2147483647 w 2032"/>
              <a:gd name="T11" fmla="*/ 2147483647 h 1536"/>
              <a:gd name="T12" fmla="*/ 2147483647 w 2032"/>
              <a:gd name="T13" fmla="*/ 2147483647 h 1536"/>
              <a:gd name="T14" fmla="*/ 2147483647 w 2032"/>
              <a:gd name="T15" fmla="*/ 2147483647 h 1536"/>
              <a:gd name="T16" fmla="*/ 2147483647 w 2032"/>
              <a:gd name="T17" fmla="*/ 2147483647 h 1536"/>
              <a:gd name="T18" fmla="*/ 2147483647 w 2032"/>
              <a:gd name="T19" fmla="*/ 2147483647 h 1536"/>
              <a:gd name="T20" fmla="*/ 2147483647 w 2032"/>
              <a:gd name="T21" fmla="*/ 2147483647 h 1536"/>
              <a:gd name="T22" fmla="*/ 2147483647 w 2032"/>
              <a:gd name="T23" fmla="*/ 2147483647 h 1536"/>
              <a:gd name="T24" fmla="*/ 2147483647 w 2032"/>
              <a:gd name="T25" fmla="*/ 2147483647 h 1536"/>
              <a:gd name="T26" fmla="*/ 2147483647 w 2032"/>
              <a:gd name="T27" fmla="*/ 2147483647 h 1536"/>
              <a:gd name="T28" fmla="*/ 2147483647 w 2032"/>
              <a:gd name="T29" fmla="*/ 2147483647 h 1536"/>
              <a:gd name="T30" fmla="*/ 2147483647 w 2032"/>
              <a:gd name="T31" fmla="*/ 2147483647 h 1536"/>
              <a:gd name="T32" fmla="*/ 2147483647 w 2032"/>
              <a:gd name="T33" fmla="*/ 2147483647 h 1536"/>
              <a:gd name="T34" fmla="*/ 2147483647 w 2032"/>
              <a:gd name="T35" fmla="*/ 2147483647 h 1536"/>
              <a:gd name="T36" fmla="*/ 2147483647 w 2032"/>
              <a:gd name="T37" fmla="*/ 2147483647 h 1536"/>
              <a:gd name="T38" fmla="*/ 2147483647 w 2032"/>
              <a:gd name="T39" fmla="*/ 2147483647 h 1536"/>
              <a:gd name="T40" fmla="*/ 2147483647 w 2032"/>
              <a:gd name="T41" fmla="*/ 2147483647 h 1536"/>
              <a:gd name="T42" fmla="*/ 2147483647 w 2032"/>
              <a:gd name="T43" fmla="*/ 2147483647 h 1536"/>
              <a:gd name="T44" fmla="*/ 2147483647 w 2032"/>
              <a:gd name="T45" fmla="*/ 2147483647 h 1536"/>
              <a:gd name="T46" fmla="*/ 2147483647 w 2032"/>
              <a:gd name="T47" fmla="*/ 2147483647 h 1536"/>
              <a:gd name="T48" fmla="*/ 2147483647 w 2032"/>
              <a:gd name="T49" fmla="*/ 2147483647 h 1536"/>
              <a:gd name="T50" fmla="*/ 2147483647 w 2032"/>
              <a:gd name="T51" fmla="*/ 2147483647 h 1536"/>
              <a:gd name="T52" fmla="*/ 2147483647 w 2032"/>
              <a:gd name="T53" fmla="*/ 2147483647 h 1536"/>
              <a:gd name="T54" fmla="*/ 2147483647 w 2032"/>
              <a:gd name="T55" fmla="*/ 2147483647 h 1536"/>
              <a:gd name="T56" fmla="*/ 2147483647 w 2032"/>
              <a:gd name="T57" fmla="*/ 2147483647 h 1536"/>
              <a:gd name="T58" fmla="*/ 2147483647 w 2032"/>
              <a:gd name="T59" fmla="*/ 2147483647 h 1536"/>
              <a:gd name="T60" fmla="*/ 2147483647 w 2032"/>
              <a:gd name="T61" fmla="*/ 2147483647 h 1536"/>
              <a:gd name="T62" fmla="*/ 2147483647 w 2032"/>
              <a:gd name="T63" fmla="*/ 2147483647 h 1536"/>
              <a:gd name="T64" fmla="*/ 2147483647 w 2032"/>
              <a:gd name="T65" fmla="*/ 2147483647 h 1536"/>
              <a:gd name="T66" fmla="*/ 2147483647 w 2032"/>
              <a:gd name="T67" fmla="*/ 2147483647 h 1536"/>
              <a:gd name="T68" fmla="*/ 2147483647 w 2032"/>
              <a:gd name="T69" fmla="*/ 2147483647 h 1536"/>
              <a:gd name="T70" fmla="*/ 2147483647 w 2032"/>
              <a:gd name="T71" fmla="*/ 2147483647 h 1536"/>
              <a:gd name="T72" fmla="*/ 0 w 2032"/>
              <a:gd name="T73" fmla="*/ 2147483647 h 1536"/>
              <a:gd name="T74" fmla="*/ 2147483647 w 2032"/>
              <a:gd name="T75" fmla="*/ 2147483647 h 1536"/>
              <a:gd name="T76" fmla="*/ 2147483647 w 2032"/>
              <a:gd name="T77" fmla="*/ 2147483647 h 1536"/>
              <a:gd name="T78" fmla="*/ 2147483647 w 2032"/>
              <a:gd name="T79" fmla="*/ 2147483647 h 1536"/>
              <a:gd name="T80" fmla="*/ 2147483647 w 2032"/>
              <a:gd name="T81" fmla="*/ 2147483647 h 1536"/>
              <a:gd name="T82" fmla="*/ 2147483647 w 2032"/>
              <a:gd name="T83" fmla="*/ 2147483647 h 1536"/>
              <a:gd name="T84" fmla="*/ 2147483647 w 2032"/>
              <a:gd name="T85" fmla="*/ 2147483647 h 1536"/>
              <a:gd name="T86" fmla="*/ 2147483647 w 2032"/>
              <a:gd name="T87" fmla="*/ 2147483647 h 1536"/>
              <a:gd name="T88" fmla="*/ 2147483647 w 2032"/>
              <a:gd name="T89" fmla="*/ 2147483647 h 1536"/>
              <a:gd name="T90" fmla="*/ 2147483647 w 2032"/>
              <a:gd name="T91" fmla="*/ 0 h 1536"/>
              <a:gd name="T92" fmla="*/ 2147483647 w 2032"/>
              <a:gd name="T93" fmla="*/ 2147483647 h 1536"/>
              <a:gd name="T94" fmla="*/ 2147483647 w 2032"/>
              <a:gd name="T95" fmla="*/ 2147483647 h 1536"/>
              <a:gd name="T96" fmla="*/ 2147483647 w 2032"/>
              <a:gd name="T97" fmla="*/ 2147483647 h 1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D4BE"/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gray">
          <a:xfrm>
            <a:off x="-214345" y="1857370"/>
            <a:ext cx="142876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Băng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xoáy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ốc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642924"/>
            <a:ext cx="7786710" cy="154305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600" b="1" dirty="0" err="1">
                <a:solidFill>
                  <a:srgbClr val="FF0000"/>
                </a:solidFill>
              </a:rPr>
              <a:t>Áp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dụng</a:t>
            </a:r>
            <a:r>
              <a:rPr lang="en-US" sz="2600" b="1" dirty="0"/>
              <a:t>: </a:t>
            </a:r>
            <a:r>
              <a:rPr lang="en-US" sz="2600" b="1" dirty="0" err="1">
                <a:solidFill>
                  <a:schemeClr val="tx1"/>
                </a:solidFill>
              </a:rPr>
              <a:t>Băng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chỗ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tiết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diện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đều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nhau</a:t>
            </a:r>
            <a:r>
              <a:rPr lang="en-US" sz="2600" b="1" dirty="0">
                <a:solidFill>
                  <a:schemeClr val="tx1"/>
                </a:solidFill>
              </a:rPr>
              <a:t>            </a:t>
            </a:r>
          </a:p>
          <a:p>
            <a:pPr algn="just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tx1"/>
                </a:solidFill>
              </a:rPr>
              <a:t>                (</a:t>
            </a:r>
            <a:r>
              <a:rPr lang="en-US" sz="2600" b="1" dirty="0" err="1">
                <a:solidFill>
                  <a:schemeClr val="tx1"/>
                </a:solidFill>
              </a:rPr>
              <a:t>Cánh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tay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ngón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tay</a:t>
            </a:r>
            <a:r>
              <a:rPr lang="en-US" sz="2600" b="1" dirty="0">
                <a:solidFill>
                  <a:schemeClr val="tx1"/>
                </a:solidFill>
              </a:rPr>
              <a:t>…)</a:t>
            </a:r>
          </a:p>
          <a:p>
            <a:pPr algn="just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600" b="1" dirty="0" err="1">
                <a:solidFill>
                  <a:srgbClr val="FF0000"/>
                </a:solidFill>
              </a:rPr>
              <a:t>Cách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băng</a:t>
            </a:r>
            <a:r>
              <a:rPr lang="en-US" sz="2600" b="1" dirty="0">
                <a:solidFill>
                  <a:srgbClr val="FF0000"/>
                </a:solidFill>
              </a:rPr>
              <a:t>: </a:t>
            </a:r>
            <a:r>
              <a:rPr lang="en-US" sz="2600" b="1" dirty="0" err="1">
                <a:solidFill>
                  <a:schemeClr val="tx1"/>
                </a:solidFill>
              </a:rPr>
              <a:t>Đường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băng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chếch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lên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trên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hoặc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xuống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dưới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vòng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sau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quấn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đè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lên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vòng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trước</a:t>
            </a:r>
            <a:r>
              <a:rPr lang="en-US" sz="2600" b="1" dirty="0">
                <a:solidFill>
                  <a:schemeClr val="tx1"/>
                </a:solidFill>
              </a:rPr>
              <a:t> 1/2 </a:t>
            </a:r>
            <a:r>
              <a:rPr lang="en-US" sz="2600" b="1" dirty="0" err="1">
                <a:solidFill>
                  <a:schemeClr val="tx1"/>
                </a:solidFill>
              </a:rPr>
              <a:t>hoặc</a:t>
            </a:r>
            <a:r>
              <a:rPr lang="en-US" sz="2600" b="1" dirty="0">
                <a:solidFill>
                  <a:schemeClr val="tx1"/>
                </a:solidFill>
              </a:rPr>
              <a:t>  2/3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150813" y="4713288"/>
            <a:ext cx="614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2</a:t>
            </a:r>
          </a:p>
        </p:txBody>
      </p:sp>
      <p:pic>
        <p:nvPicPr>
          <p:cNvPr id="33803" name="xo1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2378075"/>
            <a:ext cx="3973515" cy="2765425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44000" cy="571485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428874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3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video>
          </p:childTnLst>
        </p:cTn>
      </p:par>
    </p:tnLst>
    <p:bldLst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IMG_9385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29190" y="2571750"/>
            <a:ext cx="4000528" cy="235745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13043"/>
          <a:stretch>
            <a:fillRect/>
          </a:stretch>
        </p:blipFill>
        <p:spPr bwMode="auto">
          <a:xfrm>
            <a:off x="1643042" y="250031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00166" y="785800"/>
            <a:ext cx="7464446" cy="150019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algn="just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chemeClr val="tx1"/>
                </a:solidFill>
              </a:rPr>
              <a:t>Băng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chỗ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không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nhau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cẳng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tay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cẳng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chân</a:t>
            </a:r>
            <a:r>
              <a:rPr lang="en-US" sz="2400" b="1" dirty="0">
                <a:solidFill>
                  <a:schemeClr val="tx1"/>
                </a:solidFill>
              </a:rPr>
              <a:t>,…)</a:t>
            </a:r>
          </a:p>
          <a:p>
            <a:pPr algn="just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băng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Đường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chếch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vòng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xuống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dưới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chữ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5125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875" y="958850"/>
            <a:ext cx="18161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52"/>
            <a:ext cx="8472518" cy="3523071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cân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phối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thường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phối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mạch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máu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khớp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gân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gẫy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xương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64" y="4572014"/>
            <a:ext cx="2133600" cy="273844"/>
          </a:xfrm>
        </p:spPr>
        <p:txBody>
          <a:bodyPr/>
          <a:lstStyle/>
          <a:p>
            <a:fld id="{4EAF65A9-22AB-466A-842E-C5BF9E56D9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0114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IMG_9393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2285998"/>
            <a:ext cx="4572032" cy="2714644"/>
          </a:xfrm>
          <a:prstGeom prst="rect">
            <a:avLst/>
          </a:prstGeom>
        </p:spPr>
      </p:pic>
      <p:pic>
        <p:nvPicPr>
          <p:cNvPr id="6" name="Picture 11" descr="IMG_19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357436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85820" y="571486"/>
            <a:ext cx="7858180" cy="1643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err="1">
                <a:solidFill>
                  <a:srgbClr val="FF0000"/>
                </a:solidFill>
              </a:rPr>
              <a:t>Áp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dụng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US" sz="2200" b="1" dirty="0" err="1">
                <a:solidFill>
                  <a:schemeClr val="tx1"/>
                </a:solidFill>
              </a:rPr>
              <a:t>Dùng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để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cố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định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các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khớp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xương</a:t>
            </a:r>
            <a:r>
              <a:rPr lang="en-US" sz="2200" b="1" dirty="0">
                <a:solidFill>
                  <a:schemeClr val="tx1"/>
                </a:solidFill>
              </a:rPr>
              <a:t>: </a:t>
            </a:r>
            <a:r>
              <a:rPr lang="en-US" sz="2200" b="1" dirty="0" err="1">
                <a:solidFill>
                  <a:schemeClr val="tx1"/>
                </a:solidFill>
              </a:rPr>
              <a:t>vai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khuỷu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đầu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gối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cổ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chân</a:t>
            </a:r>
            <a:r>
              <a:rPr lang="en-US" sz="2200" b="1" dirty="0">
                <a:solidFill>
                  <a:schemeClr val="tx1"/>
                </a:solidFill>
              </a:rPr>
              <a:t>,…</a:t>
            </a:r>
          </a:p>
          <a:p>
            <a:pPr>
              <a:defRPr/>
            </a:pPr>
            <a:r>
              <a:rPr lang="en-US" sz="2200" b="1" dirty="0" err="1">
                <a:solidFill>
                  <a:srgbClr val="FF0000"/>
                </a:solidFill>
              </a:rPr>
              <a:t>Cách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băng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US" sz="2200" b="1" dirty="0" err="1" smtClean="0">
                <a:solidFill>
                  <a:schemeClr val="tx1"/>
                </a:solidFill>
              </a:rPr>
              <a:t>Vòng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sau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bắt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chéo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vòng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trước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đè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lên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vòng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trước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từ</a:t>
            </a:r>
            <a:r>
              <a:rPr lang="en-US" sz="2200" b="1" dirty="0">
                <a:solidFill>
                  <a:schemeClr val="tx1"/>
                </a:solidFill>
              </a:rPr>
              <a:t> 1/2 </a:t>
            </a:r>
            <a:r>
              <a:rPr lang="en-US" sz="2200" b="1" dirty="0" err="1">
                <a:solidFill>
                  <a:schemeClr val="tx1"/>
                </a:solidFill>
              </a:rPr>
              <a:t>đến</a:t>
            </a:r>
            <a:r>
              <a:rPr lang="en-US" sz="2200" b="1" dirty="0">
                <a:solidFill>
                  <a:schemeClr val="tx1"/>
                </a:solidFill>
              </a:rPr>
              <a:t> 2/3 </a:t>
            </a:r>
            <a:r>
              <a:rPr lang="en-US" sz="2200" b="1" dirty="0" err="1">
                <a:solidFill>
                  <a:schemeClr val="tx1"/>
                </a:solidFill>
              </a:rPr>
              <a:t>tạo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thành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khoảng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trống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hình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số</a:t>
            </a:r>
            <a:r>
              <a:rPr lang="en-US" sz="2200" b="1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571485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8" y="1142990"/>
            <a:ext cx="1425552" cy="361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IMG_9386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0562" y="2571750"/>
            <a:ext cx="4429156" cy="2381256"/>
          </a:xfrm>
          <a:prstGeom prst="rect">
            <a:avLst/>
          </a:prstGeom>
        </p:spPr>
      </p:pic>
      <p:pic>
        <p:nvPicPr>
          <p:cNvPr id="6" name="Picture 6" descr="IMG_18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71604" y="2643188"/>
            <a:ext cx="2786082" cy="2352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52" y="642924"/>
            <a:ext cx="7715304" cy="17145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Áp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r>
              <a:rPr lang="en-US" sz="2400" b="1" dirty="0"/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đỡ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gạc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nẹp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bất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gãy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xương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băng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Đường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chếch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xuống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dưới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vòng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đè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vòng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trước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giữa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vòng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khoảng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trống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571485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3825" y="1028700"/>
            <a:ext cx="148111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WFHS539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57752" y="2357436"/>
            <a:ext cx="4143404" cy="2643206"/>
          </a:xfrm>
          <a:prstGeom prst="rect">
            <a:avLst/>
          </a:prstGeom>
        </p:spPr>
      </p:pic>
      <p:pic>
        <p:nvPicPr>
          <p:cNvPr id="6" name="Picture 8" descr="C:\Users\HP\Desktop\Ảnh bai giảng\băng hồi qu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</a:blip>
          <a:srcRect b="17615"/>
          <a:stretch>
            <a:fillRect/>
          </a:stretch>
        </p:blipFill>
        <p:spPr bwMode="auto">
          <a:xfrm>
            <a:off x="1285852" y="2786064"/>
            <a:ext cx="35004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642924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82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8" y="642924"/>
            <a:ext cx="1381101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0" descr="IMG_187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914400"/>
            <a:ext cx="4114800" cy="1885950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33798" name="Picture 11" descr="IMG_18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57250"/>
            <a:ext cx="4267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IMG_1887"/>
          <p:cNvPicPr>
            <a:picLocks noChangeAspect="1" noChangeArrowheads="1"/>
          </p:cNvPicPr>
          <p:nvPr/>
        </p:nvPicPr>
        <p:blipFill>
          <a:blip r:embed="rId5" cstate="print"/>
          <a:srcRect l="7844" r="3922"/>
          <a:stretch>
            <a:fillRect/>
          </a:stretch>
        </p:blipFill>
        <p:spPr>
          <a:xfrm>
            <a:off x="6357950" y="2857500"/>
            <a:ext cx="261937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2" descr="Kết quả hình ảnh cho nước muối sinh lý"/>
          <p:cNvPicPr>
            <a:picLocks noChangeAspect="1" noChangeArrowheads="1"/>
          </p:cNvPicPr>
          <p:nvPr/>
        </p:nvPicPr>
        <p:blipFill>
          <a:blip r:embed="rId6"/>
          <a:srcRect l="32001" r="31429" b="2946"/>
          <a:stretch>
            <a:fillRect/>
          </a:stretch>
        </p:blipFill>
        <p:spPr bwMode="auto">
          <a:xfrm>
            <a:off x="428596" y="2714626"/>
            <a:ext cx="1828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62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anchor="ctr"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10" descr="IMG_18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714612" y="2857502"/>
            <a:ext cx="3357586" cy="228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AutoShape 52"/>
          <p:cNvSpPr>
            <a:spLocks noGrp="1" noChangeArrowheads="1"/>
          </p:cNvSpPr>
          <p:nvPr>
            <p:ph sz="half" idx="1"/>
          </p:nvPr>
        </p:nvSpPr>
        <p:spPr bwMode="gray">
          <a:xfrm>
            <a:off x="500034" y="1285865"/>
            <a:ext cx="8329642" cy="2071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>
            <a:normAutofit lnSpcReduction="10000"/>
          </a:bodyPr>
          <a:lstStyle/>
          <a:p>
            <a:pPr algn="ctr">
              <a:buNone/>
              <a:defRPr/>
            </a:pP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BĂNG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  <a:defRPr/>
            </a:pP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BĂNG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CƠ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AutoShape 52"/>
          <p:cNvSpPr>
            <a:spLocks noChangeArrowheads="1"/>
          </p:cNvSpPr>
          <p:nvPr/>
        </p:nvSpPr>
        <p:spPr bwMode="gray">
          <a:xfrm>
            <a:off x="866590" y="1"/>
            <a:ext cx="7210611" cy="622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14480" y="800100"/>
            <a:ext cx="5880100" cy="4343400"/>
            <a:chOff x="1292" y="816"/>
            <a:chExt cx="3172" cy="3264"/>
          </a:xfrm>
        </p:grpSpPr>
        <p:sp>
          <p:nvSpPr>
            <p:cNvPr id="31750" name="Freeform 10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8 w 1470"/>
                <a:gd name="T1" fmla="*/ 11 h 2346"/>
                <a:gd name="T2" fmla="*/ 8 w 1470"/>
                <a:gd name="T3" fmla="*/ 12 h 2346"/>
                <a:gd name="T4" fmla="*/ 7 w 1470"/>
                <a:gd name="T5" fmla="*/ 14 h 2346"/>
                <a:gd name="T6" fmla="*/ 7 w 1470"/>
                <a:gd name="T7" fmla="*/ 15 h 2346"/>
                <a:gd name="T8" fmla="*/ 7 w 1470"/>
                <a:gd name="T9" fmla="*/ 16 h 2346"/>
                <a:gd name="T10" fmla="*/ 6 w 1470"/>
                <a:gd name="T11" fmla="*/ 17 h 2346"/>
                <a:gd name="T12" fmla="*/ 5 w 1470"/>
                <a:gd name="T13" fmla="*/ 17 h 2346"/>
                <a:gd name="T14" fmla="*/ 5 w 1470"/>
                <a:gd name="T15" fmla="*/ 19 h 2346"/>
                <a:gd name="T16" fmla="*/ 5 w 1470"/>
                <a:gd name="T17" fmla="*/ 19 h 2346"/>
                <a:gd name="T18" fmla="*/ 5 w 1470"/>
                <a:gd name="T19" fmla="*/ 20 h 2346"/>
                <a:gd name="T20" fmla="*/ 4 w 1470"/>
                <a:gd name="T21" fmla="*/ 21 h 2346"/>
                <a:gd name="T22" fmla="*/ 3 w 1470"/>
                <a:gd name="T23" fmla="*/ 21 h 2346"/>
                <a:gd name="T24" fmla="*/ 3 w 1470"/>
                <a:gd name="T25" fmla="*/ 21 h 2346"/>
                <a:gd name="T26" fmla="*/ 3 w 1470"/>
                <a:gd name="T27" fmla="*/ 21 h 2346"/>
                <a:gd name="T28" fmla="*/ 3 w 1470"/>
                <a:gd name="T29" fmla="*/ 21 h 2346"/>
                <a:gd name="T30" fmla="*/ 3 w 1470"/>
                <a:gd name="T31" fmla="*/ 21 h 2346"/>
                <a:gd name="T32" fmla="*/ 3 w 1470"/>
                <a:gd name="T33" fmla="*/ 20 h 2346"/>
                <a:gd name="T34" fmla="*/ 2 w 1470"/>
                <a:gd name="T35" fmla="*/ 19 h 2346"/>
                <a:gd name="T36" fmla="*/ 2 w 1470"/>
                <a:gd name="T37" fmla="*/ 19 h 2346"/>
                <a:gd name="T38" fmla="*/ 1 w 1470"/>
                <a:gd name="T39" fmla="*/ 17 h 2346"/>
                <a:gd name="T40" fmla="*/ 1 w 1470"/>
                <a:gd name="T41" fmla="*/ 17 h 2346"/>
                <a:gd name="T42" fmla="*/ 1 w 1470"/>
                <a:gd name="T43" fmla="*/ 16 h 2346"/>
                <a:gd name="T44" fmla="*/ 1 w 1470"/>
                <a:gd name="T45" fmla="*/ 15 h 2346"/>
                <a:gd name="T46" fmla="*/ 1 w 1470"/>
                <a:gd name="T47" fmla="*/ 14 h 2346"/>
                <a:gd name="T48" fmla="*/ 1 w 1470"/>
                <a:gd name="T49" fmla="*/ 12 h 2346"/>
                <a:gd name="T50" fmla="*/ 1 w 1470"/>
                <a:gd name="T51" fmla="*/ 11 h 2346"/>
                <a:gd name="T52" fmla="*/ 1 w 1470"/>
                <a:gd name="T53" fmla="*/ 10 h 2346"/>
                <a:gd name="T54" fmla="*/ 1 w 1470"/>
                <a:gd name="T55" fmla="*/ 9 h 2346"/>
                <a:gd name="T56" fmla="*/ 1 w 1470"/>
                <a:gd name="T57" fmla="*/ 7 h 2346"/>
                <a:gd name="T58" fmla="*/ 1 w 1470"/>
                <a:gd name="T59" fmla="*/ 6 h 2346"/>
                <a:gd name="T60" fmla="*/ 1 w 1470"/>
                <a:gd name="T61" fmla="*/ 5 h 2346"/>
                <a:gd name="T62" fmla="*/ 1 w 1470"/>
                <a:gd name="T63" fmla="*/ 4 h 2346"/>
                <a:gd name="T64" fmla="*/ 1 w 1470"/>
                <a:gd name="T65" fmla="*/ 3 h 2346"/>
                <a:gd name="T66" fmla="*/ 2 w 1470"/>
                <a:gd name="T67" fmla="*/ 2 h 2346"/>
                <a:gd name="T68" fmla="*/ 2 w 1470"/>
                <a:gd name="T69" fmla="*/ 1 h 2346"/>
                <a:gd name="T70" fmla="*/ 3 w 1470"/>
                <a:gd name="T71" fmla="*/ 1 h 2346"/>
                <a:gd name="T72" fmla="*/ 3 w 1470"/>
                <a:gd name="T73" fmla="*/ 1 h 2346"/>
                <a:gd name="T74" fmla="*/ 3 w 1470"/>
                <a:gd name="T75" fmla="*/ 1 h 2346"/>
                <a:gd name="T76" fmla="*/ 3 w 1470"/>
                <a:gd name="T77" fmla="*/ 1 h 2346"/>
                <a:gd name="T78" fmla="*/ 3 w 1470"/>
                <a:gd name="T79" fmla="*/ 1 h 2346"/>
                <a:gd name="T80" fmla="*/ 3 w 1470"/>
                <a:gd name="T81" fmla="*/ 1 h 2346"/>
                <a:gd name="T82" fmla="*/ 4 w 1470"/>
                <a:gd name="T83" fmla="*/ 1 h 2346"/>
                <a:gd name="T84" fmla="*/ 5 w 1470"/>
                <a:gd name="T85" fmla="*/ 1 h 2346"/>
                <a:gd name="T86" fmla="*/ 5 w 1470"/>
                <a:gd name="T87" fmla="*/ 1 h 2346"/>
                <a:gd name="T88" fmla="*/ 5 w 1470"/>
                <a:gd name="T89" fmla="*/ 2 h 2346"/>
                <a:gd name="T90" fmla="*/ 5 w 1470"/>
                <a:gd name="T91" fmla="*/ 3 h 2346"/>
                <a:gd name="T92" fmla="*/ 6 w 1470"/>
                <a:gd name="T93" fmla="*/ 4 h 2346"/>
                <a:gd name="T94" fmla="*/ 7 w 1470"/>
                <a:gd name="T95" fmla="*/ 5 h 2346"/>
                <a:gd name="T96" fmla="*/ 7 w 1470"/>
                <a:gd name="T97" fmla="*/ 6 h 2346"/>
                <a:gd name="T98" fmla="*/ 7 w 1470"/>
                <a:gd name="T99" fmla="*/ 7 h 2346"/>
                <a:gd name="T100" fmla="*/ 8 w 1470"/>
                <a:gd name="T101" fmla="*/ 9 h 2346"/>
                <a:gd name="T102" fmla="*/ 8 w 1470"/>
                <a:gd name="T103" fmla="*/ 10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C6E7C2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11"/>
            <p:cNvSpPr>
              <a:spLocks/>
            </p:cNvSpPr>
            <p:nvPr/>
          </p:nvSpPr>
          <p:spPr bwMode="gray">
            <a:xfrm rot="575181">
              <a:off x="1296" y="1584"/>
              <a:ext cx="1749" cy="923"/>
            </a:xfrm>
            <a:custGeom>
              <a:avLst/>
              <a:gdLst>
                <a:gd name="T0" fmla="*/ 178 w 2032"/>
                <a:gd name="T1" fmla="*/ 1 h 1536"/>
                <a:gd name="T2" fmla="*/ 193 w 2032"/>
                <a:gd name="T3" fmla="*/ 1 h 1536"/>
                <a:gd name="T4" fmla="*/ 205 w 2032"/>
                <a:gd name="T5" fmla="*/ 1 h 1536"/>
                <a:gd name="T6" fmla="*/ 215 w 2032"/>
                <a:gd name="T7" fmla="*/ 1 h 1536"/>
                <a:gd name="T8" fmla="*/ 226 w 2032"/>
                <a:gd name="T9" fmla="*/ 1 h 1536"/>
                <a:gd name="T10" fmla="*/ 232 w 2032"/>
                <a:gd name="T11" fmla="*/ 1 h 1536"/>
                <a:gd name="T12" fmla="*/ 238 w 2032"/>
                <a:gd name="T13" fmla="*/ 1 h 1536"/>
                <a:gd name="T14" fmla="*/ 242 w 2032"/>
                <a:gd name="T15" fmla="*/ 1 h 1536"/>
                <a:gd name="T16" fmla="*/ 245 w 2032"/>
                <a:gd name="T17" fmla="*/ 1 h 1536"/>
                <a:gd name="T18" fmla="*/ 247 w 2032"/>
                <a:gd name="T19" fmla="*/ 1 h 1536"/>
                <a:gd name="T20" fmla="*/ 248 w 2032"/>
                <a:gd name="T21" fmla="*/ 1 h 1536"/>
                <a:gd name="T22" fmla="*/ 250 w 2032"/>
                <a:gd name="T23" fmla="*/ 1 h 1536"/>
                <a:gd name="T24" fmla="*/ 249 w 2032"/>
                <a:gd name="T25" fmla="*/ 1 h 1536"/>
                <a:gd name="T26" fmla="*/ 245 w 2032"/>
                <a:gd name="T27" fmla="*/ 1 h 1536"/>
                <a:gd name="T28" fmla="*/ 238 w 2032"/>
                <a:gd name="T29" fmla="*/ 1 h 1536"/>
                <a:gd name="T30" fmla="*/ 228 w 2032"/>
                <a:gd name="T31" fmla="*/ 1 h 1536"/>
                <a:gd name="T32" fmla="*/ 215 w 2032"/>
                <a:gd name="T33" fmla="*/ 1 h 1536"/>
                <a:gd name="T34" fmla="*/ 203 w 2032"/>
                <a:gd name="T35" fmla="*/ 1 h 1536"/>
                <a:gd name="T36" fmla="*/ 185 w 2032"/>
                <a:gd name="T37" fmla="*/ 1 h 1536"/>
                <a:gd name="T38" fmla="*/ 168 w 2032"/>
                <a:gd name="T39" fmla="*/ 1 h 1536"/>
                <a:gd name="T40" fmla="*/ 151 w 2032"/>
                <a:gd name="T41" fmla="*/ 1 h 1536"/>
                <a:gd name="T42" fmla="*/ 132 w 2032"/>
                <a:gd name="T43" fmla="*/ 1 h 1536"/>
                <a:gd name="T44" fmla="*/ 114 w 2032"/>
                <a:gd name="T45" fmla="*/ 1 h 1536"/>
                <a:gd name="T46" fmla="*/ 96 w 2032"/>
                <a:gd name="T47" fmla="*/ 1 h 1536"/>
                <a:gd name="T48" fmla="*/ 80 w 2032"/>
                <a:gd name="T49" fmla="*/ 1 h 1536"/>
                <a:gd name="T50" fmla="*/ 64 w 2032"/>
                <a:gd name="T51" fmla="*/ 1 h 1536"/>
                <a:gd name="T52" fmla="*/ 49 w 2032"/>
                <a:gd name="T53" fmla="*/ 1 h 1536"/>
                <a:gd name="T54" fmla="*/ 39 w 2032"/>
                <a:gd name="T55" fmla="*/ 1 h 1536"/>
                <a:gd name="T56" fmla="*/ 28 w 2032"/>
                <a:gd name="T57" fmla="*/ 1 h 1536"/>
                <a:gd name="T58" fmla="*/ 21 w 2032"/>
                <a:gd name="T59" fmla="*/ 1 h 1536"/>
                <a:gd name="T60" fmla="*/ 14 w 2032"/>
                <a:gd name="T61" fmla="*/ 1 h 1536"/>
                <a:gd name="T62" fmla="*/ 9 w 2032"/>
                <a:gd name="T63" fmla="*/ 1 h 1536"/>
                <a:gd name="T64" fmla="*/ 5 w 2032"/>
                <a:gd name="T65" fmla="*/ 1 h 1536"/>
                <a:gd name="T66" fmla="*/ 3 w 2032"/>
                <a:gd name="T67" fmla="*/ 1 h 1536"/>
                <a:gd name="T68" fmla="*/ 3 w 2032"/>
                <a:gd name="T69" fmla="*/ 1 h 1536"/>
                <a:gd name="T70" fmla="*/ 3 w 2032"/>
                <a:gd name="T71" fmla="*/ 1 h 1536"/>
                <a:gd name="T72" fmla="*/ 0 w 2032"/>
                <a:gd name="T73" fmla="*/ 1 h 1536"/>
                <a:gd name="T74" fmla="*/ 3 w 2032"/>
                <a:gd name="T75" fmla="*/ 1 h 1536"/>
                <a:gd name="T76" fmla="*/ 7 w 2032"/>
                <a:gd name="T77" fmla="*/ 1 h 1536"/>
                <a:gd name="T78" fmla="*/ 16 w 2032"/>
                <a:gd name="T79" fmla="*/ 1 h 1536"/>
                <a:gd name="T80" fmla="*/ 27 w 2032"/>
                <a:gd name="T81" fmla="*/ 1 h 1536"/>
                <a:gd name="T82" fmla="*/ 40 w 2032"/>
                <a:gd name="T83" fmla="*/ 1 h 1536"/>
                <a:gd name="T84" fmla="*/ 55 w 2032"/>
                <a:gd name="T85" fmla="*/ 1 h 1536"/>
                <a:gd name="T86" fmla="*/ 71 w 2032"/>
                <a:gd name="T87" fmla="*/ 1 h 1536"/>
                <a:gd name="T88" fmla="*/ 89 w 2032"/>
                <a:gd name="T89" fmla="*/ 1 h 1536"/>
                <a:gd name="T90" fmla="*/ 108 w 2032"/>
                <a:gd name="T91" fmla="*/ 0 h 1536"/>
                <a:gd name="T92" fmla="*/ 125 w 2032"/>
                <a:gd name="T93" fmla="*/ 1 h 1536"/>
                <a:gd name="T94" fmla="*/ 145 w 2032"/>
                <a:gd name="T95" fmla="*/ 1 h 1536"/>
                <a:gd name="T96" fmla="*/ 162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AAE5FA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2" name="Freeform 12"/>
            <p:cNvSpPr>
              <a:spLocks/>
            </p:cNvSpPr>
            <p:nvPr/>
          </p:nvSpPr>
          <p:spPr bwMode="gray">
            <a:xfrm rot="-480829">
              <a:off x="1292" y="2483"/>
              <a:ext cx="1760" cy="926"/>
            </a:xfrm>
            <a:custGeom>
              <a:avLst/>
              <a:gdLst>
                <a:gd name="T0" fmla="*/ 96 w 2032"/>
                <a:gd name="T1" fmla="*/ 1 h 1536"/>
                <a:gd name="T2" fmla="*/ 115 w 2032"/>
                <a:gd name="T3" fmla="*/ 1 h 1536"/>
                <a:gd name="T4" fmla="*/ 134 w 2032"/>
                <a:gd name="T5" fmla="*/ 1 h 1536"/>
                <a:gd name="T6" fmla="*/ 154 w 2032"/>
                <a:gd name="T7" fmla="*/ 0 h 1536"/>
                <a:gd name="T8" fmla="*/ 175 w 2032"/>
                <a:gd name="T9" fmla="*/ 1 h 1536"/>
                <a:gd name="T10" fmla="*/ 193 w 2032"/>
                <a:gd name="T11" fmla="*/ 1 h 1536"/>
                <a:gd name="T12" fmla="*/ 211 w 2032"/>
                <a:gd name="T13" fmla="*/ 1 h 1536"/>
                <a:gd name="T14" fmla="*/ 228 w 2032"/>
                <a:gd name="T15" fmla="*/ 1 h 1536"/>
                <a:gd name="T16" fmla="*/ 243 w 2032"/>
                <a:gd name="T17" fmla="*/ 1 h 1536"/>
                <a:gd name="T18" fmla="*/ 255 w 2032"/>
                <a:gd name="T19" fmla="*/ 1 h 1536"/>
                <a:gd name="T20" fmla="*/ 263 w 2032"/>
                <a:gd name="T21" fmla="*/ 1 h 1536"/>
                <a:gd name="T22" fmla="*/ 269 w 2032"/>
                <a:gd name="T23" fmla="*/ 1 h 1536"/>
                <a:gd name="T24" fmla="*/ 271 w 2032"/>
                <a:gd name="T25" fmla="*/ 1 h 1536"/>
                <a:gd name="T26" fmla="*/ 271 w 2032"/>
                <a:gd name="T27" fmla="*/ 1 h 1536"/>
                <a:gd name="T28" fmla="*/ 271 w 2032"/>
                <a:gd name="T29" fmla="*/ 1 h 1536"/>
                <a:gd name="T30" fmla="*/ 269 w 2032"/>
                <a:gd name="T31" fmla="*/ 1 h 1536"/>
                <a:gd name="T32" fmla="*/ 266 w 2032"/>
                <a:gd name="T33" fmla="*/ 1 h 1536"/>
                <a:gd name="T34" fmla="*/ 261 w 2032"/>
                <a:gd name="T35" fmla="*/ 1 h 1536"/>
                <a:gd name="T36" fmla="*/ 256 w 2032"/>
                <a:gd name="T37" fmla="*/ 1 h 1536"/>
                <a:gd name="T38" fmla="*/ 249 w 2032"/>
                <a:gd name="T39" fmla="*/ 1 h 1536"/>
                <a:gd name="T40" fmla="*/ 241 w 2032"/>
                <a:gd name="T41" fmla="*/ 1 h 1536"/>
                <a:gd name="T42" fmla="*/ 230 w 2032"/>
                <a:gd name="T43" fmla="*/ 1 h 1536"/>
                <a:gd name="T44" fmla="*/ 217 w 2032"/>
                <a:gd name="T45" fmla="*/ 1 h 1536"/>
                <a:gd name="T46" fmla="*/ 202 w 2032"/>
                <a:gd name="T47" fmla="*/ 1 h 1536"/>
                <a:gd name="T48" fmla="*/ 185 w 2032"/>
                <a:gd name="T49" fmla="*/ 1 h 1536"/>
                <a:gd name="T50" fmla="*/ 166 w 2032"/>
                <a:gd name="T51" fmla="*/ 1 h 1536"/>
                <a:gd name="T52" fmla="*/ 147 w 2032"/>
                <a:gd name="T53" fmla="*/ 1 h 1536"/>
                <a:gd name="T54" fmla="*/ 127 w 2032"/>
                <a:gd name="T55" fmla="*/ 1 h 1536"/>
                <a:gd name="T56" fmla="*/ 107 w 2032"/>
                <a:gd name="T57" fmla="*/ 1 h 1536"/>
                <a:gd name="T58" fmla="*/ 87 w 2032"/>
                <a:gd name="T59" fmla="*/ 1 h 1536"/>
                <a:gd name="T60" fmla="*/ 69 w 2032"/>
                <a:gd name="T61" fmla="*/ 1 h 1536"/>
                <a:gd name="T62" fmla="*/ 51 w 2032"/>
                <a:gd name="T63" fmla="*/ 1 h 1536"/>
                <a:gd name="T64" fmla="*/ 36 w 2032"/>
                <a:gd name="T65" fmla="*/ 1 h 1536"/>
                <a:gd name="T66" fmla="*/ 23 w 2032"/>
                <a:gd name="T67" fmla="*/ 1 h 1536"/>
                <a:gd name="T68" fmla="*/ 12 w 2032"/>
                <a:gd name="T69" fmla="*/ 1 h 1536"/>
                <a:gd name="T70" fmla="*/ 4 w 2032"/>
                <a:gd name="T71" fmla="*/ 1 h 1536"/>
                <a:gd name="T72" fmla="*/ 3 w 2032"/>
                <a:gd name="T73" fmla="*/ 1 h 1536"/>
                <a:gd name="T74" fmla="*/ 0 w 2032"/>
                <a:gd name="T75" fmla="*/ 1 h 1536"/>
                <a:gd name="T76" fmla="*/ 3 w 2032"/>
                <a:gd name="T77" fmla="*/ 1 h 1536"/>
                <a:gd name="T78" fmla="*/ 3 w 2032"/>
                <a:gd name="T79" fmla="*/ 1 h 1536"/>
                <a:gd name="T80" fmla="*/ 4 w 2032"/>
                <a:gd name="T81" fmla="*/ 1 h 1536"/>
                <a:gd name="T82" fmla="*/ 8 w 2032"/>
                <a:gd name="T83" fmla="*/ 1 h 1536"/>
                <a:gd name="T84" fmla="*/ 12 w 2032"/>
                <a:gd name="T85" fmla="*/ 1 h 1536"/>
                <a:gd name="T86" fmla="*/ 19 w 2032"/>
                <a:gd name="T87" fmla="*/ 1 h 1536"/>
                <a:gd name="T88" fmla="*/ 27 w 2032"/>
                <a:gd name="T89" fmla="*/ 1 h 1536"/>
                <a:gd name="T90" fmla="*/ 36 w 2032"/>
                <a:gd name="T91" fmla="*/ 1 h 1536"/>
                <a:gd name="T92" fmla="*/ 48 w 2032"/>
                <a:gd name="T93" fmla="*/ 1 h 1536"/>
                <a:gd name="T94" fmla="*/ 61 w 2032"/>
                <a:gd name="T95" fmla="*/ 1 h 1536"/>
                <a:gd name="T96" fmla="*/ 78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E9CAEE"/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3" name="Freeform 13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3 w 1470"/>
                <a:gd name="T1" fmla="*/ 7 h 2346"/>
                <a:gd name="T2" fmla="*/ 3 w 1470"/>
                <a:gd name="T3" fmla="*/ 8 h 2346"/>
                <a:gd name="T4" fmla="*/ 3 w 1470"/>
                <a:gd name="T5" fmla="*/ 8 h 2346"/>
                <a:gd name="T6" fmla="*/ 3 w 1470"/>
                <a:gd name="T7" fmla="*/ 9 h 2346"/>
                <a:gd name="T8" fmla="*/ 3 w 1470"/>
                <a:gd name="T9" fmla="*/ 10 h 2346"/>
                <a:gd name="T10" fmla="*/ 3 w 1470"/>
                <a:gd name="T11" fmla="*/ 10 h 2346"/>
                <a:gd name="T12" fmla="*/ 3 w 1470"/>
                <a:gd name="T13" fmla="*/ 11 h 2346"/>
                <a:gd name="T14" fmla="*/ 3 w 1470"/>
                <a:gd name="T15" fmla="*/ 12 h 2346"/>
                <a:gd name="T16" fmla="*/ 2 w 1470"/>
                <a:gd name="T17" fmla="*/ 12 h 2346"/>
                <a:gd name="T18" fmla="*/ 2 w 1470"/>
                <a:gd name="T19" fmla="*/ 12 h 2346"/>
                <a:gd name="T20" fmla="*/ 2 w 1470"/>
                <a:gd name="T21" fmla="*/ 13 h 2346"/>
                <a:gd name="T22" fmla="*/ 2 w 1470"/>
                <a:gd name="T23" fmla="*/ 13 h 2346"/>
                <a:gd name="T24" fmla="*/ 2 w 1470"/>
                <a:gd name="T25" fmla="*/ 13 h 2346"/>
                <a:gd name="T26" fmla="*/ 2 w 1470"/>
                <a:gd name="T27" fmla="*/ 13 h 2346"/>
                <a:gd name="T28" fmla="*/ 2 w 1470"/>
                <a:gd name="T29" fmla="*/ 13 h 2346"/>
                <a:gd name="T30" fmla="*/ 2 w 1470"/>
                <a:gd name="T31" fmla="*/ 13 h 2346"/>
                <a:gd name="T32" fmla="*/ 1 w 1470"/>
                <a:gd name="T33" fmla="*/ 12 h 2346"/>
                <a:gd name="T34" fmla="*/ 1 w 1470"/>
                <a:gd name="T35" fmla="*/ 12 h 2346"/>
                <a:gd name="T36" fmla="*/ 1 w 1470"/>
                <a:gd name="T37" fmla="*/ 12 h 2346"/>
                <a:gd name="T38" fmla="*/ 1 w 1470"/>
                <a:gd name="T39" fmla="*/ 11 h 2346"/>
                <a:gd name="T40" fmla="*/ 1 w 1470"/>
                <a:gd name="T41" fmla="*/ 10 h 2346"/>
                <a:gd name="T42" fmla="*/ 1 w 1470"/>
                <a:gd name="T43" fmla="*/ 10 h 2346"/>
                <a:gd name="T44" fmla="*/ 1 w 1470"/>
                <a:gd name="T45" fmla="*/ 9 h 2346"/>
                <a:gd name="T46" fmla="*/ 1 w 1470"/>
                <a:gd name="T47" fmla="*/ 8 h 2346"/>
                <a:gd name="T48" fmla="*/ 1 w 1470"/>
                <a:gd name="T49" fmla="*/ 8 h 2346"/>
                <a:gd name="T50" fmla="*/ 1 w 1470"/>
                <a:gd name="T51" fmla="*/ 7 h 2346"/>
                <a:gd name="T52" fmla="*/ 1 w 1470"/>
                <a:gd name="T53" fmla="*/ 6 h 2346"/>
                <a:gd name="T54" fmla="*/ 1 w 1470"/>
                <a:gd name="T55" fmla="*/ 6 h 2346"/>
                <a:gd name="T56" fmla="*/ 1 w 1470"/>
                <a:gd name="T57" fmla="*/ 5 h 2346"/>
                <a:gd name="T58" fmla="*/ 1 w 1470"/>
                <a:gd name="T59" fmla="*/ 4 h 2346"/>
                <a:gd name="T60" fmla="*/ 1 w 1470"/>
                <a:gd name="T61" fmla="*/ 3 h 2346"/>
                <a:gd name="T62" fmla="*/ 1 w 1470"/>
                <a:gd name="T63" fmla="*/ 3 h 2346"/>
                <a:gd name="T64" fmla="*/ 1 w 1470"/>
                <a:gd name="T65" fmla="*/ 2 h 2346"/>
                <a:gd name="T66" fmla="*/ 1 w 1470"/>
                <a:gd name="T67" fmla="*/ 1 h 2346"/>
                <a:gd name="T68" fmla="*/ 1 w 1470"/>
                <a:gd name="T69" fmla="*/ 1 h 2346"/>
                <a:gd name="T70" fmla="*/ 1 w 1470"/>
                <a:gd name="T71" fmla="*/ 1 h 2346"/>
                <a:gd name="T72" fmla="*/ 2 w 1470"/>
                <a:gd name="T73" fmla="*/ 1 h 2346"/>
                <a:gd name="T74" fmla="*/ 2 w 1470"/>
                <a:gd name="T75" fmla="*/ 1 h 2346"/>
                <a:gd name="T76" fmla="*/ 2 w 1470"/>
                <a:gd name="T77" fmla="*/ 1 h 2346"/>
                <a:gd name="T78" fmla="*/ 2 w 1470"/>
                <a:gd name="T79" fmla="*/ 1 h 2346"/>
                <a:gd name="T80" fmla="*/ 2 w 1470"/>
                <a:gd name="T81" fmla="*/ 1 h 2346"/>
                <a:gd name="T82" fmla="*/ 2 w 1470"/>
                <a:gd name="T83" fmla="*/ 1 h 2346"/>
                <a:gd name="T84" fmla="*/ 2 w 1470"/>
                <a:gd name="T85" fmla="*/ 1 h 2346"/>
                <a:gd name="T86" fmla="*/ 2 w 1470"/>
                <a:gd name="T87" fmla="*/ 1 h 2346"/>
                <a:gd name="T88" fmla="*/ 3 w 1470"/>
                <a:gd name="T89" fmla="*/ 1 h 2346"/>
                <a:gd name="T90" fmla="*/ 3 w 1470"/>
                <a:gd name="T91" fmla="*/ 2 h 2346"/>
                <a:gd name="T92" fmla="*/ 3 w 1470"/>
                <a:gd name="T93" fmla="*/ 3 h 2346"/>
                <a:gd name="T94" fmla="*/ 3 w 1470"/>
                <a:gd name="T95" fmla="*/ 3 h 2346"/>
                <a:gd name="T96" fmla="*/ 3 w 1470"/>
                <a:gd name="T97" fmla="*/ 4 h 2346"/>
                <a:gd name="T98" fmla="*/ 3 w 1470"/>
                <a:gd name="T99" fmla="*/ 5 h 2346"/>
                <a:gd name="T100" fmla="*/ 3 w 1470"/>
                <a:gd name="T101" fmla="*/ 6 h 2346"/>
                <a:gd name="T102" fmla="*/ 3 w 1470"/>
                <a:gd name="T103" fmla="*/ 6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AACC"/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4" name="Freeform 14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01 w 2032"/>
                <a:gd name="T1" fmla="*/ 1 h 1536"/>
                <a:gd name="T2" fmla="*/ 109 w 2032"/>
                <a:gd name="T3" fmla="*/ 1 h 1536"/>
                <a:gd name="T4" fmla="*/ 117 w 2032"/>
                <a:gd name="T5" fmla="*/ 1 h 1536"/>
                <a:gd name="T6" fmla="*/ 122 w 2032"/>
                <a:gd name="T7" fmla="*/ 1 h 1536"/>
                <a:gd name="T8" fmla="*/ 128 w 2032"/>
                <a:gd name="T9" fmla="*/ 1 h 1536"/>
                <a:gd name="T10" fmla="*/ 132 w 2032"/>
                <a:gd name="T11" fmla="*/ 1 h 1536"/>
                <a:gd name="T12" fmla="*/ 136 w 2032"/>
                <a:gd name="T13" fmla="*/ 1 h 1536"/>
                <a:gd name="T14" fmla="*/ 138 w 2032"/>
                <a:gd name="T15" fmla="*/ 1 h 1536"/>
                <a:gd name="T16" fmla="*/ 139 w 2032"/>
                <a:gd name="T17" fmla="*/ 1 h 1536"/>
                <a:gd name="T18" fmla="*/ 141 w 2032"/>
                <a:gd name="T19" fmla="*/ 1 h 1536"/>
                <a:gd name="T20" fmla="*/ 141 w 2032"/>
                <a:gd name="T21" fmla="*/ 1 h 1536"/>
                <a:gd name="T22" fmla="*/ 142 w 2032"/>
                <a:gd name="T23" fmla="*/ 1 h 1536"/>
                <a:gd name="T24" fmla="*/ 141 w 2032"/>
                <a:gd name="T25" fmla="*/ 1 h 1536"/>
                <a:gd name="T26" fmla="*/ 139 w 2032"/>
                <a:gd name="T27" fmla="*/ 1 h 1536"/>
                <a:gd name="T28" fmla="*/ 136 w 2032"/>
                <a:gd name="T29" fmla="*/ 1 h 1536"/>
                <a:gd name="T30" fmla="*/ 130 w 2032"/>
                <a:gd name="T31" fmla="*/ 1 h 1536"/>
                <a:gd name="T32" fmla="*/ 122 w 2032"/>
                <a:gd name="T33" fmla="*/ 1 h 1536"/>
                <a:gd name="T34" fmla="*/ 115 w 2032"/>
                <a:gd name="T35" fmla="*/ 1 h 1536"/>
                <a:gd name="T36" fmla="*/ 106 w 2032"/>
                <a:gd name="T37" fmla="*/ 1 h 1536"/>
                <a:gd name="T38" fmla="*/ 97 w 2032"/>
                <a:gd name="T39" fmla="*/ 1 h 1536"/>
                <a:gd name="T40" fmla="*/ 86 w 2032"/>
                <a:gd name="T41" fmla="*/ 1 h 1536"/>
                <a:gd name="T42" fmla="*/ 75 w 2032"/>
                <a:gd name="T43" fmla="*/ 1 h 1536"/>
                <a:gd name="T44" fmla="*/ 65 w 2032"/>
                <a:gd name="T45" fmla="*/ 1 h 1536"/>
                <a:gd name="T46" fmla="*/ 55 w 2032"/>
                <a:gd name="T47" fmla="*/ 1 h 1536"/>
                <a:gd name="T48" fmla="*/ 45 w 2032"/>
                <a:gd name="T49" fmla="*/ 1 h 1536"/>
                <a:gd name="T50" fmla="*/ 36 w 2032"/>
                <a:gd name="T51" fmla="*/ 1 h 1536"/>
                <a:gd name="T52" fmla="*/ 28 w 2032"/>
                <a:gd name="T53" fmla="*/ 1 h 1536"/>
                <a:gd name="T54" fmla="*/ 21 w 2032"/>
                <a:gd name="T55" fmla="*/ 1 h 1536"/>
                <a:gd name="T56" fmla="*/ 16 w 2032"/>
                <a:gd name="T57" fmla="*/ 1 h 1536"/>
                <a:gd name="T58" fmla="*/ 12 w 2032"/>
                <a:gd name="T59" fmla="*/ 1 h 1536"/>
                <a:gd name="T60" fmla="*/ 8 w 2032"/>
                <a:gd name="T61" fmla="*/ 1 h 1536"/>
                <a:gd name="T62" fmla="*/ 5 w 2032"/>
                <a:gd name="T63" fmla="*/ 1 h 1536"/>
                <a:gd name="T64" fmla="*/ 3 w 2032"/>
                <a:gd name="T65" fmla="*/ 1 h 1536"/>
                <a:gd name="T66" fmla="*/ 2 w 2032"/>
                <a:gd name="T67" fmla="*/ 1 h 1536"/>
                <a:gd name="T68" fmla="*/ 2 w 2032"/>
                <a:gd name="T69" fmla="*/ 1 h 1536"/>
                <a:gd name="T70" fmla="*/ 2 w 2032"/>
                <a:gd name="T71" fmla="*/ 1 h 1536"/>
                <a:gd name="T72" fmla="*/ 0 w 2032"/>
                <a:gd name="T73" fmla="*/ 1 h 1536"/>
                <a:gd name="T74" fmla="*/ 2 w 2032"/>
                <a:gd name="T75" fmla="*/ 1 h 1536"/>
                <a:gd name="T76" fmla="*/ 4 w 2032"/>
                <a:gd name="T77" fmla="*/ 1 h 1536"/>
                <a:gd name="T78" fmla="*/ 9 w 2032"/>
                <a:gd name="T79" fmla="*/ 1 h 1536"/>
                <a:gd name="T80" fmla="*/ 14 w 2032"/>
                <a:gd name="T81" fmla="*/ 1 h 1536"/>
                <a:gd name="T82" fmla="*/ 23 w 2032"/>
                <a:gd name="T83" fmla="*/ 1 h 1536"/>
                <a:gd name="T84" fmla="*/ 31 w 2032"/>
                <a:gd name="T85" fmla="*/ 1 h 1536"/>
                <a:gd name="T86" fmla="*/ 41 w 2032"/>
                <a:gd name="T87" fmla="*/ 1 h 1536"/>
                <a:gd name="T88" fmla="*/ 50 w 2032"/>
                <a:gd name="T89" fmla="*/ 1 h 1536"/>
                <a:gd name="T90" fmla="*/ 61 w 2032"/>
                <a:gd name="T91" fmla="*/ 0 h 1536"/>
                <a:gd name="T92" fmla="*/ 71 w 2032"/>
                <a:gd name="T93" fmla="*/ 1 h 1536"/>
                <a:gd name="T94" fmla="*/ 82 w 2032"/>
                <a:gd name="T95" fmla="*/ 1 h 1536"/>
                <a:gd name="T96" fmla="*/ 91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D4BE"/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5" name="Freeform 15"/>
            <p:cNvSpPr>
              <a:spLocks/>
            </p:cNvSpPr>
            <p:nvPr/>
          </p:nvSpPr>
          <p:spPr bwMode="gray">
            <a:xfrm rot="-468625">
              <a:off x="2736" y="1632"/>
              <a:ext cx="1728" cy="911"/>
            </a:xfrm>
            <a:custGeom>
              <a:avLst/>
              <a:gdLst>
                <a:gd name="T0" fmla="*/ 75 w 2032"/>
                <a:gd name="T1" fmla="*/ 1 h 1536"/>
                <a:gd name="T2" fmla="*/ 89 w 2032"/>
                <a:gd name="T3" fmla="*/ 1 h 1536"/>
                <a:gd name="T4" fmla="*/ 105 w 2032"/>
                <a:gd name="T5" fmla="*/ 1 h 1536"/>
                <a:gd name="T6" fmla="*/ 120 w 2032"/>
                <a:gd name="T7" fmla="*/ 0 h 1536"/>
                <a:gd name="T8" fmla="*/ 135 w 2032"/>
                <a:gd name="T9" fmla="*/ 1 h 1536"/>
                <a:gd name="T10" fmla="*/ 150 w 2032"/>
                <a:gd name="T11" fmla="*/ 1 h 1536"/>
                <a:gd name="T12" fmla="*/ 163 w 2032"/>
                <a:gd name="T13" fmla="*/ 1 h 1536"/>
                <a:gd name="T14" fmla="*/ 176 w 2032"/>
                <a:gd name="T15" fmla="*/ 1 h 1536"/>
                <a:gd name="T16" fmla="*/ 187 w 2032"/>
                <a:gd name="T17" fmla="*/ 1 h 1536"/>
                <a:gd name="T18" fmla="*/ 197 w 2032"/>
                <a:gd name="T19" fmla="*/ 1 h 1536"/>
                <a:gd name="T20" fmla="*/ 204 w 2032"/>
                <a:gd name="T21" fmla="*/ 1 h 1536"/>
                <a:gd name="T22" fmla="*/ 208 w 2032"/>
                <a:gd name="T23" fmla="*/ 1 h 1536"/>
                <a:gd name="T24" fmla="*/ 210 w 2032"/>
                <a:gd name="T25" fmla="*/ 1 h 1536"/>
                <a:gd name="T26" fmla="*/ 210 w 2032"/>
                <a:gd name="T27" fmla="*/ 1 h 1536"/>
                <a:gd name="T28" fmla="*/ 210 w 2032"/>
                <a:gd name="T29" fmla="*/ 1 h 1536"/>
                <a:gd name="T30" fmla="*/ 207 w 2032"/>
                <a:gd name="T31" fmla="*/ 1 h 1536"/>
                <a:gd name="T32" fmla="*/ 206 w 2032"/>
                <a:gd name="T33" fmla="*/ 1 h 1536"/>
                <a:gd name="T34" fmla="*/ 202 w 2032"/>
                <a:gd name="T35" fmla="*/ 1 h 1536"/>
                <a:gd name="T36" fmla="*/ 198 w 2032"/>
                <a:gd name="T37" fmla="*/ 1 h 1536"/>
                <a:gd name="T38" fmla="*/ 193 w 2032"/>
                <a:gd name="T39" fmla="*/ 1 h 1536"/>
                <a:gd name="T40" fmla="*/ 186 w 2032"/>
                <a:gd name="T41" fmla="*/ 1 h 1536"/>
                <a:gd name="T42" fmla="*/ 179 w 2032"/>
                <a:gd name="T43" fmla="*/ 1 h 1536"/>
                <a:gd name="T44" fmla="*/ 168 w 2032"/>
                <a:gd name="T45" fmla="*/ 1 h 1536"/>
                <a:gd name="T46" fmla="*/ 156 w 2032"/>
                <a:gd name="T47" fmla="*/ 1 h 1536"/>
                <a:gd name="T48" fmla="*/ 143 w 2032"/>
                <a:gd name="T49" fmla="*/ 1 h 1536"/>
                <a:gd name="T50" fmla="*/ 129 w 2032"/>
                <a:gd name="T51" fmla="*/ 1 h 1536"/>
                <a:gd name="T52" fmla="*/ 114 w 2032"/>
                <a:gd name="T53" fmla="*/ 1 h 1536"/>
                <a:gd name="T54" fmla="*/ 98 w 2032"/>
                <a:gd name="T55" fmla="*/ 1 h 1536"/>
                <a:gd name="T56" fmla="*/ 82 w 2032"/>
                <a:gd name="T57" fmla="*/ 1 h 1536"/>
                <a:gd name="T58" fmla="*/ 68 w 2032"/>
                <a:gd name="T59" fmla="*/ 1 h 1536"/>
                <a:gd name="T60" fmla="*/ 54 w 2032"/>
                <a:gd name="T61" fmla="*/ 1 h 1536"/>
                <a:gd name="T62" fmla="*/ 40 w 2032"/>
                <a:gd name="T63" fmla="*/ 1 h 1536"/>
                <a:gd name="T64" fmla="*/ 28 w 2032"/>
                <a:gd name="T65" fmla="*/ 1 h 1536"/>
                <a:gd name="T66" fmla="*/ 17 w 2032"/>
                <a:gd name="T67" fmla="*/ 1 h 1536"/>
                <a:gd name="T68" fmla="*/ 9 w 2032"/>
                <a:gd name="T69" fmla="*/ 1 h 1536"/>
                <a:gd name="T70" fmla="*/ 3 w 2032"/>
                <a:gd name="T71" fmla="*/ 1 h 1536"/>
                <a:gd name="T72" fmla="*/ 3 w 2032"/>
                <a:gd name="T73" fmla="*/ 1 h 1536"/>
                <a:gd name="T74" fmla="*/ 0 w 2032"/>
                <a:gd name="T75" fmla="*/ 1 h 1536"/>
                <a:gd name="T76" fmla="*/ 3 w 2032"/>
                <a:gd name="T77" fmla="*/ 1 h 1536"/>
                <a:gd name="T78" fmla="*/ 3 w 2032"/>
                <a:gd name="T79" fmla="*/ 1 h 1536"/>
                <a:gd name="T80" fmla="*/ 3 w 2032"/>
                <a:gd name="T81" fmla="*/ 1 h 1536"/>
                <a:gd name="T82" fmla="*/ 7 w 2032"/>
                <a:gd name="T83" fmla="*/ 1 h 1536"/>
                <a:gd name="T84" fmla="*/ 10 w 2032"/>
                <a:gd name="T85" fmla="*/ 1 h 1536"/>
                <a:gd name="T86" fmla="*/ 14 w 2032"/>
                <a:gd name="T87" fmla="*/ 1 h 1536"/>
                <a:gd name="T88" fmla="*/ 20 w 2032"/>
                <a:gd name="T89" fmla="*/ 1 h 1536"/>
                <a:gd name="T90" fmla="*/ 27 w 2032"/>
                <a:gd name="T91" fmla="*/ 1 h 1536"/>
                <a:gd name="T92" fmla="*/ 37 w 2032"/>
                <a:gd name="T93" fmla="*/ 1 h 1536"/>
                <a:gd name="T94" fmla="*/ 47 w 2032"/>
                <a:gd name="T95" fmla="*/ 1 h 1536"/>
                <a:gd name="T96" fmla="*/ 60 w 2032"/>
                <a:gd name="T97" fmla="*/ 1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EEAA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6" name="Oval 23"/>
            <p:cNvSpPr>
              <a:spLocks noChangeArrowheads="1"/>
            </p:cNvSpPr>
            <p:nvPr/>
          </p:nvSpPr>
          <p:spPr bwMode="gray">
            <a:xfrm>
              <a:off x="2406" y="2066"/>
              <a:ext cx="772" cy="768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E0C00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FFFF00"/>
                  </a:solidFill>
                </a:rPr>
                <a:t>6</a:t>
              </a:r>
            </a:p>
            <a:p>
              <a:pPr algn="ctr">
                <a:defRPr/>
              </a:pPr>
              <a:r>
                <a:rPr lang="en-US" sz="2400" b="1">
                  <a:solidFill>
                    <a:srgbClr val="FFFF00"/>
                  </a:solidFill>
                </a:rPr>
                <a:t>KIỂU </a:t>
              </a:r>
            </a:p>
            <a:p>
              <a:pPr algn="ctr">
                <a:defRPr/>
              </a:pPr>
              <a:r>
                <a:rPr lang="en-US" sz="2400" b="1">
                  <a:solidFill>
                    <a:srgbClr val="FFFF00"/>
                  </a:solidFill>
                </a:rPr>
                <a:t>BĂNG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12303" name="Text Box 14"/>
            <p:cNvSpPr txBox="1">
              <a:spLocks noChangeArrowheads="1"/>
            </p:cNvSpPr>
            <p:nvPr/>
          </p:nvSpPr>
          <p:spPr bwMode="gray">
            <a:xfrm>
              <a:off x="1654" y="1675"/>
              <a:ext cx="813" cy="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Băng</a:t>
              </a:r>
              <a:r>
                <a:rPr 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en-US" sz="2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hồi</a:t>
              </a:r>
              <a:r>
                <a:rPr 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quy</a:t>
              </a:r>
              <a:endPara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4" name="Text Box 15"/>
            <p:cNvSpPr txBox="1">
              <a:spLocks noChangeArrowheads="1"/>
            </p:cNvSpPr>
            <p:nvPr/>
          </p:nvSpPr>
          <p:spPr bwMode="gray">
            <a:xfrm>
              <a:off x="2592" y="1117"/>
              <a:ext cx="641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Băng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32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vòng</a:t>
              </a: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567" name="Text Box 16"/>
            <p:cNvSpPr txBox="1">
              <a:spLocks noChangeArrowheads="1"/>
            </p:cNvSpPr>
            <p:nvPr/>
          </p:nvSpPr>
          <p:spPr bwMode="gray">
            <a:xfrm>
              <a:off x="3018" y="1718"/>
              <a:ext cx="1125" cy="7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2400" b="1"/>
                <a:t>Băng</a:t>
              </a:r>
              <a:r>
                <a:rPr lang="en-US" sz="3200" b="1"/>
                <a:t> </a:t>
              </a:r>
            </a:p>
            <a:p>
              <a:pPr algn="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3200" b="1"/>
                <a:t>rắn quấn</a:t>
              </a:r>
            </a:p>
          </p:txBody>
        </p:sp>
        <p:sp>
          <p:nvSpPr>
            <p:cNvPr id="12306" name="Text Box 17"/>
            <p:cNvSpPr txBox="1">
              <a:spLocks noChangeArrowheads="1"/>
            </p:cNvSpPr>
            <p:nvPr/>
          </p:nvSpPr>
          <p:spPr bwMode="gray">
            <a:xfrm>
              <a:off x="1627" y="2792"/>
              <a:ext cx="665" cy="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Băng</a:t>
              </a:r>
              <a:endPara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số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8</a:t>
              </a:r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gray">
            <a:xfrm>
              <a:off x="3206" y="2706"/>
              <a:ext cx="989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Băng</a:t>
              </a:r>
              <a:r>
                <a: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xoáy</a:t>
              </a:r>
              <a:r>
                <a: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ốc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3570" name="Text Box 19"/>
            <p:cNvSpPr txBox="1">
              <a:spLocks noChangeArrowheads="1"/>
            </p:cNvSpPr>
            <p:nvPr/>
          </p:nvSpPr>
          <p:spPr bwMode="gray">
            <a:xfrm>
              <a:off x="2279" y="3095"/>
              <a:ext cx="1106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2400" b="1">
                  <a:solidFill>
                    <a:schemeClr val="tx2"/>
                  </a:solidFill>
                </a:rPr>
                <a:t>Băng 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</a:rPr>
                <a:t>chữ nhân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0" y="1"/>
            <a:ext cx="9144000" cy="714361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KIỂU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BĂNG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" name="Picture 3" descr="D:\ảnh\LOGO bachm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AutoShape 52"/>
          <p:cNvSpPr>
            <a:spLocks noGrp="1" noChangeArrowheads="1"/>
          </p:cNvSpPr>
          <p:nvPr>
            <p:ph sz="half" idx="1"/>
          </p:nvPr>
        </p:nvSpPr>
        <p:spPr bwMode="gray">
          <a:xfrm>
            <a:off x="500034" y="1071552"/>
            <a:ext cx="8329642" cy="258604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>
            <a:normAutofit/>
          </a:bodyPr>
          <a:lstStyle/>
          <a:p>
            <a:pPr algn="ctr">
              <a:buNone/>
              <a:defRPr/>
            </a:pP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QUY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TRÌNH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KỸ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THUẬT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800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anchor="ctr"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214282" y="785800"/>
            <a:ext cx="8786874" cy="414340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NN</a:t>
            </a:r>
            <a:endParaRPr lang="en-US" sz="24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VT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142858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8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85720" y="1071552"/>
            <a:ext cx="8491534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6600" y="180343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772400" y="399791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501090" y="1928808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537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800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anchor="ctr"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214282" y="785800"/>
            <a:ext cx="8786874" cy="414340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VT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kern="1000" spc="-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000" spc="-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142858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8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85720" y="1071552"/>
            <a:ext cx="8491534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6600" y="180343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772400" y="399791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501090" y="1928808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537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42844" y="495898"/>
          <a:ext cx="8858312" cy="43493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9096"/>
                <a:gridCol w="8489216"/>
              </a:tblGrid>
              <a:tr h="373237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Động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viên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an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ủi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Nạn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nhân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ở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tư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thế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thích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hợp</a:t>
                      </a:r>
                      <a:endParaRPr lang="en-US" sz="1600" baseline="0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Nhận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định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tình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nạn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nhân</a:t>
                      </a:r>
                      <a:endParaRPr lang="en-US" sz="1600" baseline="0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396576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đứng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trước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quan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sát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đánh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tay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69494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Sơ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cứu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Cắt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tóc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vùng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xung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quanh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Rửa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nếu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cần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thấm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khô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đặt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gạc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kín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69494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vòng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ngang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trán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dưới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ụ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chẩm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513302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trán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qua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đỉnh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xuống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gáy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rồi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gáy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lên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trán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tỏa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sang 2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bên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đường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đè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lên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½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hoặc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2/3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đường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trước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33241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Tiếp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tục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như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trên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kín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đè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lên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tai)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5224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vòng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quanh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cố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định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Cố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định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bằng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kim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hoặc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buộc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550151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Theo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dõi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thông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máu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dưới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vị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trí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băng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Hỏi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quan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sát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kiểm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Đánh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lại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tình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thực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hiện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KT</a:t>
                      </a:r>
                      <a:endParaRPr lang="en-US" sz="1600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377623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Viết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phiếu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chuyển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thương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chuyển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lên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tuyến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trên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32F98-D6AF-4B7E-82F9-5B70EE9CE57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42860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TIẾN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HÀNH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KỸ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THUẬT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4294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VẾT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768818013"/>
              </p:ext>
            </p:extLst>
          </p:nvPr>
        </p:nvGraphicFramePr>
        <p:xfrm>
          <a:off x="152400" y="895350"/>
          <a:ext cx="8915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84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42844" y="785800"/>
          <a:ext cx="9001156" cy="43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Rectangle 10"/>
          <p:cNvSpPr/>
          <p:nvPr/>
        </p:nvSpPr>
        <p:spPr>
          <a:xfrm>
            <a:off x="285720" y="928676"/>
            <a:ext cx="3643338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6314" y="928676"/>
            <a:ext cx="3857652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1714494"/>
            <a:ext cx="3643338" cy="3071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14876" y="1785932"/>
            <a:ext cx="4214842" cy="30003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8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61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 BIẾN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214282" y="857238"/>
            <a:ext cx="8715436" cy="4286262"/>
          </a:xfrm>
        </p:spPr>
        <p:txBody>
          <a:bodyPr>
            <a:noAutofit/>
          </a:bodyPr>
          <a:lstStyle/>
          <a:p>
            <a:pPr lvl="0" algn="l"/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52400" y="1500180"/>
            <a:ext cx="8991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6600" y="180343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772400" y="3997913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501090" y="1928808"/>
            <a:ext cx="3048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5720" y="714362"/>
          <a:ext cx="8572560" cy="415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441"/>
                <a:gridCol w="3716581"/>
                <a:gridCol w="3238538"/>
              </a:tblGrid>
              <a:tr h="5265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Tai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biến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Dự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phòng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trí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47785"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Chảy</a:t>
                      </a:r>
                      <a:r>
                        <a:rPr lang="it-IT" sz="18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máu</a:t>
                      </a:r>
                      <a:endParaRPr lang="en-US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Nhận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định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mức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độ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chảy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máu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của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vết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thương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để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lựa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chọn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phương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pháp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cầm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máu</a:t>
                      </a:r>
                      <a:endParaRPr lang="en-US" sz="1600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Băng</a:t>
                      </a:r>
                      <a:r>
                        <a:rPr lang="it-IT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ép chặt vào vết thương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Đối với các VT đứt động mạch phải garo cầm máu</a:t>
                      </a:r>
                      <a:endParaRPr lang="en-US" sz="1600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902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Tổn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thương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tổ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chức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xung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quanh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vết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thương</a:t>
                      </a:r>
                      <a:endParaRPr lang="en-US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Xác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định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xem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ngoài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vết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thương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phần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mềm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thì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gãy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xương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</a:t>
                      </a:r>
                      <a:endParaRPr lang="en-US" sz="1600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Bất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động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vị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trí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bị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tổn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thương</a:t>
                      </a:r>
                      <a:endParaRPr lang="en-US" sz="1600" kern="1200" baseline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Cố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định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tốt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vị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trí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gãy</a:t>
                      </a:r>
                      <a:endParaRPr lang="en-US" sz="1600" kern="1200" baseline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861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Nhiễm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khuẩn</a:t>
                      </a:r>
                      <a:endParaRPr lang="en-US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Chuẩn</a:t>
                      </a:r>
                      <a:r>
                        <a:rPr lang="en-US" sz="16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bị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dụng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cụ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bông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băng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gạc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đảm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bảo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vô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khuẩn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lvl="0"/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Trường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hợp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băng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gạc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chính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quy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thì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dùng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quần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áo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sạch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khăn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sạch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endParaRPr lang="en-US" sz="1600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Rửa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vết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thương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sạch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sẽ</a:t>
                      </a:r>
                      <a:endParaRPr lang="en-US" sz="1600" kern="1200" baseline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Sử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dụng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gạc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vô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khuẩn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che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kín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vết</a:t>
                      </a:r>
                      <a:r>
                        <a:rPr lang="en-US" sz="1600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thương</a:t>
                      </a:r>
                      <a:endParaRPr lang="en-US" sz="1600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0537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7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32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LƯU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Ý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785800"/>
            <a:ext cx="9144000" cy="4357700"/>
          </a:xfrm>
        </p:spPr>
        <p:txBody>
          <a:bodyPr>
            <a:noAutofit/>
          </a:bodyPr>
          <a:lstStyle/>
          <a:p>
            <a:pPr marL="514350" indent="-5143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VT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KT. </a:t>
            </a:r>
          </a:p>
          <a:p>
            <a:pPr marL="514350" indent="-5143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VT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457200" lvl="0" indent="-457200" algn="l">
              <a:buFont typeface="Wingdings" pitchFamily="2" charset="2"/>
              <a:buChar char="§"/>
            </a:pP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90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YÊU CẦU THỰC TẬP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800100"/>
            <a:ext cx="9144000" cy="43434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endParaRPr lang="en-US" sz="2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CHIA 3 NHÓM THỰC TẬP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 HÀNH KỸ THUẬT CÁC BƯỚC THEO BẢNG KIỂM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vi-VN" sz="2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11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VIDEO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8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85866"/>
            <a:ext cx="8701118" cy="20383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KỸ THUẬT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528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50" name="Picture 2" descr="C:\Users\Admin\Desktop\Ảnh hình nền\Hình cuối Slide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785800"/>
            <a:ext cx="8991600" cy="4357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sz="9000" b="1" dirty="0" smtClean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28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SƠ</a:t>
            </a:r>
            <a:r>
              <a:rPr lang="en-US" sz="128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r>
              <a:rPr lang="en-US" sz="128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VẾT</a:t>
            </a:r>
            <a:r>
              <a:rPr lang="en-US" sz="128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THƯƠNG</a:t>
            </a:r>
            <a:r>
              <a:rPr lang="en-US" sz="128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PHẦN</a:t>
            </a:r>
            <a:r>
              <a:rPr lang="en-US" sz="128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MỀM</a:t>
            </a:r>
            <a:endParaRPr lang="en-US" sz="12800" b="1" dirty="0" smtClean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2800" b="1" spc="-1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KỸ</a:t>
            </a:r>
            <a:r>
              <a:rPr lang="en-US" sz="12800" b="1" spc="-1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spc="-1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THUẬT</a:t>
            </a:r>
            <a:r>
              <a:rPr lang="en-US" sz="12800" b="1" spc="-1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spc="-1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BĂNG</a:t>
            </a:r>
            <a:r>
              <a:rPr lang="en-US" sz="12800" b="1" spc="-1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spc="-1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VẾT</a:t>
            </a:r>
            <a:r>
              <a:rPr lang="en-US" sz="12800" b="1" spc="-1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2800" b="1" spc="-1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THƯƠNG</a:t>
            </a:r>
            <a:r>
              <a:rPr lang="en-US" sz="12800" b="1" spc="-1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12800" b="1" spc="-1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endParaRPr lang="en-US" sz="12800" b="1" spc="-100" dirty="0" smtClean="0">
              <a:solidFill>
                <a:srgbClr val="86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     </a:t>
            </a:r>
            <a:r>
              <a:rPr lang="en-US" sz="44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endParaRPr lang="en-US" sz="7200" b="1" dirty="0" smtClean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7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                                  </a:t>
            </a:r>
            <a:r>
              <a:rPr lang="en-US" sz="96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Bộ</a:t>
            </a:r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</a:t>
            </a:r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Điều</a:t>
            </a:r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dưỡng</a:t>
            </a:r>
            <a:endParaRPr lang="en-US" sz="96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4643434"/>
            <a:ext cx="2133600" cy="500066"/>
          </a:xfrm>
        </p:spPr>
        <p:txBody>
          <a:bodyPr/>
          <a:lstStyle/>
          <a:p>
            <a:fld id="{4EAF65A9-22AB-466A-842E-C5BF9E56D95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42924"/>
            <a:ext cx="9144000" cy="4429138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s-MX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s-MX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it-IT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Chuẩn bị được dụng cụ đầy đủ, </a:t>
            </a: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kịp thời </a:t>
            </a: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 tiến hành kỹ thuật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 hành đúng, đầy đủ các bước của quy trình kỹ thuật </a:t>
            </a: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 cứu vết thương và băng vết thương ở </a:t>
            </a: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 </a:t>
            </a: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tình huống giả định. Tôn trọng tính cá biệt của từng ca bệnh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 hiện được thái độ ân cần, tác phong nhanh nhẹn khẩn trương kịp thời trong giao tiếp và thiết lập được môi trường chăm sóc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 trong </a:t>
            </a: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tình huống dạy học cụ thể. 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khả năng làm việc độc lập, đồng thời phối hợp tốt với các thành viên trong nhóm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07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214428"/>
            <a:ext cx="4500562" cy="392907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1800" b="1" dirty="0" smtClean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VTPM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VTPM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phầm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1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1800" b="1" dirty="0" smtClean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214428"/>
            <a:ext cx="4572000" cy="3929072"/>
          </a:xfr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2.2 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QTKT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72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7200" b="1" dirty="0" err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7200" b="1" dirty="0" smtClean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62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NỘI DUNG BÀI HỌC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14362"/>
            <a:ext cx="45005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buAutoNum type="arabicPeriod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qua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14362"/>
            <a:ext cx="45720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thuật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AutoShape 52"/>
          <p:cNvSpPr>
            <a:spLocks noGrp="1" noChangeArrowheads="1"/>
          </p:cNvSpPr>
          <p:nvPr>
            <p:ph sz="half" idx="1"/>
          </p:nvPr>
        </p:nvSpPr>
        <p:spPr bwMode="gray">
          <a:xfrm>
            <a:off x="500034" y="1071552"/>
            <a:ext cx="8329642" cy="258604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>
            <a:normAutofit/>
          </a:bodyPr>
          <a:lstStyle/>
          <a:p>
            <a:pPr algn="ctr">
              <a:buNone/>
              <a:defRPr/>
            </a:pPr>
            <a:r>
              <a:rPr lang="en-US" sz="40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KỸ</a:t>
            </a:r>
            <a:r>
              <a:rPr lang="en-US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THUẬT</a:t>
            </a:r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SƠ</a:t>
            </a:r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CỨU</a:t>
            </a:r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  <a:defRPr/>
            </a:pP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VẾT</a:t>
            </a:r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THƯƠNG</a:t>
            </a:r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MỀM</a:t>
            </a:r>
            <a:endParaRPr lang="en-US" sz="4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00034" y="1071552"/>
            <a:ext cx="8143932" cy="2000264"/>
          </a:xfrm>
        </p:spPr>
        <p:txBody>
          <a:bodyPr>
            <a:noAutofit/>
          </a:bodyPr>
          <a:lstStyle/>
          <a:p>
            <a:pPr marL="876300" indent="-514350"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9794</TotalTime>
  <Words>2485</Words>
  <Application>Microsoft Office PowerPoint</Application>
  <PresentationFormat>On-screen Show (16:9)</PresentationFormat>
  <Paragraphs>407</Paragraphs>
  <Slides>44</Slides>
  <Notes>29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TRƯỜNG CAO ĐẲNG Y TẾ BẠCH MAI</vt:lpstr>
      <vt:lpstr>TRƯỜNG CAO ĐẲNG Y TẾ BẠCH MAI</vt:lpstr>
      <vt:lpstr>TRƯỜNG CAO ĐẲNG Y TẾ BẠCH MAI</vt:lpstr>
      <vt:lpstr> ĐẶC TÍNH CỦA VẾT THƯƠNG PHẦN MỀM</vt:lpstr>
      <vt:lpstr>TRƯỜNG CAO ĐẲNG Y TẾ BẠCH MAI</vt:lpstr>
      <vt:lpstr> MỤC TIÊU BÀI HỌC</vt:lpstr>
      <vt:lpstr> NỘI DUNG BÀI HỌC</vt:lpstr>
      <vt:lpstr>Slide 8</vt:lpstr>
      <vt:lpstr> Câu hỏi 1</vt:lpstr>
      <vt:lpstr>Slide 10</vt:lpstr>
      <vt:lpstr> Câu hỏi 2</vt:lpstr>
      <vt:lpstr> 2. NGUYÊN TẮC CHUNG</vt:lpstr>
      <vt:lpstr>Slide 13</vt:lpstr>
      <vt:lpstr>3. SƠ CỨU VẾT THƯƠNG PHẦN MỀM</vt:lpstr>
      <vt:lpstr>Slide 15</vt:lpstr>
      <vt:lpstr>Slide 16</vt:lpstr>
      <vt:lpstr>Slide 17</vt:lpstr>
      <vt:lpstr>Slide 18</vt:lpstr>
      <vt:lpstr>Slide 19</vt:lpstr>
      <vt:lpstr>Slide 20</vt:lpstr>
      <vt:lpstr>Câu hỏi 3</vt:lpstr>
      <vt:lpstr>1. MỤC ĐÍCH BĂNG BÓ</vt:lpstr>
      <vt:lpstr>CÂU HỎI 4</vt:lpstr>
      <vt:lpstr>Slide 24</vt:lpstr>
      <vt:lpstr>Câu hỏi 5</vt:lpstr>
      <vt:lpstr>Slide 26</vt:lpstr>
      <vt:lpstr>Slide 27</vt:lpstr>
      <vt:lpstr>Slide 28</vt:lpstr>
      <vt:lpstr>6 KIỂU BĂNG CƠ BẢN</vt:lpstr>
      <vt:lpstr>Slide 30</vt:lpstr>
      <vt:lpstr>Slide 31</vt:lpstr>
      <vt:lpstr>6 KIỂU BĂNG CƠ BẢN</vt:lpstr>
      <vt:lpstr> CHUẨN BỊ DỤNG CỤ </vt:lpstr>
      <vt:lpstr>Slide 34</vt:lpstr>
      <vt:lpstr>Slide 35</vt:lpstr>
      <vt:lpstr>Slide 36</vt:lpstr>
      <vt:lpstr> Tình huống  </vt:lpstr>
      <vt:lpstr> Tình huống 1 </vt:lpstr>
      <vt:lpstr>Slide 39</vt:lpstr>
      <vt:lpstr>TAI BIẾN</vt:lpstr>
      <vt:lpstr>LƯU Ý</vt:lpstr>
      <vt:lpstr>YÊU CẦU THỰC TẬP</vt:lpstr>
      <vt:lpstr>VIDEO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CAO ĐẲNG Y TẾ BẠCH MAI Bộ môn Điều dưỡng</dc:title>
  <dc:creator>Windows User</dc:creator>
  <cp:lastModifiedBy>Windows User</cp:lastModifiedBy>
  <cp:revision>617</cp:revision>
  <dcterms:created xsi:type="dcterms:W3CDTF">2019-04-06T12:56:00Z</dcterms:created>
  <dcterms:modified xsi:type="dcterms:W3CDTF">2019-10-18T04:06:48Z</dcterms:modified>
</cp:coreProperties>
</file>